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60" r:id="rId5"/>
    <p:sldId id="262" r:id="rId6"/>
    <p:sldId id="268" r:id="rId7"/>
    <p:sldId id="325" r:id="rId8"/>
    <p:sldId id="326" r:id="rId9"/>
    <p:sldId id="327" r:id="rId10"/>
    <p:sldId id="328" r:id="rId11"/>
    <p:sldId id="329" r:id="rId12"/>
    <p:sldId id="330" r:id="rId13"/>
    <p:sldId id="331" r:id="rId14"/>
    <p:sldId id="332" r:id="rId15"/>
    <p:sldId id="333" r:id="rId16"/>
    <p:sldId id="335" r:id="rId17"/>
    <p:sldId id="336" r:id="rId18"/>
    <p:sldId id="338" r:id="rId19"/>
    <p:sldId id="339" r:id="rId20"/>
    <p:sldId id="1053" r:id="rId21"/>
    <p:sldId id="1054" r:id="rId22"/>
    <p:sldId id="1046" r:id="rId23"/>
    <p:sldId id="1045" r:id="rId24"/>
    <p:sldId id="1047" r:id="rId25"/>
    <p:sldId id="340" r:id="rId26"/>
    <p:sldId id="297" r:id="rId27"/>
    <p:sldId id="341" r:id="rId28"/>
    <p:sldId id="1055" r:id="rId29"/>
    <p:sldId id="342" r:id="rId30"/>
    <p:sldId id="343" r:id="rId31"/>
    <p:sldId id="344" r:id="rId32"/>
    <p:sldId id="347" r:id="rId33"/>
    <p:sldId id="345" r:id="rId34"/>
    <p:sldId id="346" r:id="rId35"/>
    <p:sldId id="324"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0DB"/>
    <a:srgbClr val="E7E9EE"/>
    <a:srgbClr val="C3D941"/>
    <a:srgbClr val="00BBEE"/>
    <a:srgbClr val="D31245"/>
    <a:srgbClr val="8A4B05"/>
    <a:srgbClr val="959797"/>
    <a:srgbClr val="87E5FF"/>
    <a:srgbClr val="6E298D"/>
    <a:srgbClr val="FFC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08B3F-B3D0-4230-93B4-A7451E5FB9B9}" v="12" dt="2020-04-13T16:48:11.589"/>
    <p1510:client id="{2F4201F4-5BA4-4008-9AA3-187DA13D6369}" v="4" dt="2020-04-07T21:57:07.790"/>
    <p1510:client id="{466A90C1-2683-496E-ABFB-FA917F163EDA}" v="10" dt="2020-04-07T02:57:09.3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2004" y="12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D34D87C-21E3-46C2-AE0D-4B5588772928}" type="datetimeFigureOut">
              <a:rPr lang="en-US" smtClean="0"/>
              <a:t>2/10/2021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082CDD-E417-4297-8DEA-DE2990865EFB}" type="slidenum">
              <a:rPr lang="en-US" smtClean="0"/>
              <a:t>‹#›</a:t>
            </a:fld>
            <a:endParaRPr lang="en-US"/>
          </a:p>
        </p:txBody>
      </p:sp>
    </p:spTree>
    <p:extLst>
      <p:ext uri="{BB962C8B-B14F-4D97-AF65-F5344CB8AC3E}">
        <p14:creationId xmlns:p14="http://schemas.microsoft.com/office/powerpoint/2010/main" val="405655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C37CA9-0E64-420B-BFD0-52EE7A8F9169}" type="datetimeFigureOut">
              <a:rPr lang="en-US" smtClean="0"/>
              <a:t>2/10/2021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96EDBF-1E08-4C24-87E2-4227BC8E87AC}" type="slidenum">
              <a:rPr lang="en-US" smtClean="0"/>
              <a:t>‹#›</a:t>
            </a:fld>
            <a:endParaRPr lang="en-US"/>
          </a:p>
        </p:txBody>
      </p:sp>
    </p:spTree>
    <p:extLst>
      <p:ext uri="{BB962C8B-B14F-4D97-AF65-F5344CB8AC3E}">
        <p14:creationId xmlns:p14="http://schemas.microsoft.com/office/powerpoint/2010/main" val="10010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19</a:t>
            </a:fld>
            <a:endParaRPr lang="en-US" dirty="0"/>
          </a:p>
        </p:txBody>
      </p:sp>
    </p:spTree>
    <p:extLst>
      <p:ext uri="{BB962C8B-B14F-4D97-AF65-F5344CB8AC3E}">
        <p14:creationId xmlns:p14="http://schemas.microsoft.com/office/powerpoint/2010/main" val="420238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20</a:t>
            </a:fld>
            <a:endParaRPr lang="en-US" dirty="0"/>
          </a:p>
        </p:txBody>
      </p:sp>
    </p:spTree>
    <p:extLst>
      <p:ext uri="{BB962C8B-B14F-4D97-AF65-F5344CB8AC3E}">
        <p14:creationId xmlns:p14="http://schemas.microsoft.com/office/powerpoint/2010/main" val="2211138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21</a:t>
            </a:fld>
            <a:endParaRPr lang="en-US" dirty="0"/>
          </a:p>
        </p:txBody>
      </p:sp>
    </p:spTree>
    <p:extLst>
      <p:ext uri="{BB962C8B-B14F-4D97-AF65-F5344CB8AC3E}">
        <p14:creationId xmlns:p14="http://schemas.microsoft.com/office/powerpoint/2010/main" val="3711796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Tree>
    <p:extLst>
      <p:ext uri="{BB962C8B-B14F-4D97-AF65-F5344CB8AC3E}">
        <p14:creationId xmlns:p14="http://schemas.microsoft.com/office/powerpoint/2010/main" val="679091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Sky Blu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4278357082"/>
      </p:ext>
    </p:extLst>
  </p:cSld>
  <p:clrMapOvr>
    <a:overrideClrMapping bg1="lt1" tx1="dk1" bg2="lt2" tx2="dk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rims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447526383"/>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24229505"/>
      </p:ext>
    </p:extLst>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Brow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90982017"/>
      </p:ext>
    </p:extLst>
  </p:cSld>
  <p:clrMapOvr>
    <a:overrideClrMapping bg1="lt1" tx1="dk1" bg2="lt2" tx2="dk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231772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961714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00815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474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121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2377167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202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428535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2313047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8828406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1998763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23358388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9291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935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1257661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334654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844638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Tree>
    <p:extLst>
      <p:ext uri="{BB962C8B-B14F-4D97-AF65-F5344CB8AC3E}">
        <p14:creationId xmlns:p14="http://schemas.microsoft.com/office/powerpoint/2010/main" val="5293413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3"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7327695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4300276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5546197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0296111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8192340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1697353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3321352820"/>
              </p:ext>
            </p:extLst>
          </p:nvPr>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extLst>
              <p:ext uri="{D42A27DB-BD31-4B8C-83A1-F6EECF244321}">
                <p14:modId xmlns:p14="http://schemas.microsoft.com/office/powerpoint/2010/main" val="877258272"/>
              </p:ext>
            </p:extLst>
          </p:nvPr>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434997684"/>
              </p:ext>
            </p:extLst>
          </p:nvPr>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6014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6014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60140"/>
            <a:ext cx="2642616" cy="0"/>
          </a:xfrm>
          <a:prstGeom prst="line">
            <a:avLst/>
          </a:prstGeom>
          <a:solidFill>
            <a:schemeClr val="accent1"/>
          </a:solidFill>
          <a:ln w="57150" cap="flat" cmpd="sng" algn="ctr">
            <a:solidFill>
              <a:srgbClr val="00BBEE"/>
            </a:solidFill>
            <a:prstDash val="solid"/>
            <a:round/>
            <a:headEnd type="none" w="med" len="med"/>
            <a:tailEnd type="none" w="med" len="med"/>
          </a:ln>
          <a:effectLst/>
        </p:spPr>
      </p:cxnSp>
    </p:spTree>
    <p:extLst>
      <p:ext uri="{BB962C8B-B14F-4D97-AF65-F5344CB8AC3E}">
        <p14:creationId xmlns:p14="http://schemas.microsoft.com/office/powerpoint/2010/main" val="42737061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1103326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5" y="1295400"/>
            <a:ext cx="1900238" cy="1277938"/>
          </a:xfrm>
        </p:spPr>
        <p:txBody>
          <a:bodyPr/>
          <a:lstStyle/>
          <a:p>
            <a:endParaRPr lang="en-US"/>
          </a:p>
        </p:txBody>
      </p:sp>
      <p:sp>
        <p:nvSpPr>
          <p:cNvPr id="29" name="Picture Placeholder 11"/>
          <p:cNvSpPr>
            <a:spLocks noGrp="1"/>
          </p:cNvSpPr>
          <p:nvPr>
            <p:ph type="pic" sz="quarter" idx="28"/>
          </p:nvPr>
        </p:nvSpPr>
        <p:spPr>
          <a:xfrm>
            <a:off x="6858000" y="1295400"/>
            <a:ext cx="1900238" cy="1277938"/>
          </a:xfrm>
        </p:spPr>
        <p:txBody>
          <a:bodyPr/>
          <a:lstStyle/>
          <a:p>
            <a:endParaRPr lang="en-US"/>
          </a:p>
        </p:txBody>
      </p:sp>
      <p:sp>
        <p:nvSpPr>
          <p:cNvPr id="31" name="Picture Placeholder 11"/>
          <p:cNvSpPr>
            <a:spLocks noGrp="1"/>
          </p:cNvSpPr>
          <p:nvPr>
            <p:ph type="pic" sz="quarter" idx="29"/>
          </p:nvPr>
        </p:nvSpPr>
        <p:spPr>
          <a:xfrm>
            <a:off x="2559050"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extLst>
              <p:ext uri="{D42A27DB-BD31-4B8C-83A1-F6EECF244321}">
                <p14:modId xmlns:p14="http://schemas.microsoft.com/office/powerpoint/2010/main" val="604608810"/>
              </p:ext>
            </p:extLst>
          </p:nvPr>
        </p:nvGraphicFramePr>
        <p:xfrm>
          <a:off x="685800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056418329"/>
              </p:ext>
            </p:extLst>
          </p:nvPr>
        </p:nvGraphicFramePr>
        <p:xfrm>
          <a:off x="470852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extLst>
              <p:ext uri="{D42A27DB-BD31-4B8C-83A1-F6EECF244321}">
                <p14:modId xmlns:p14="http://schemas.microsoft.com/office/powerpoint/2010/main" val="4074208987"/>
              </p:ext>
            </p:extLst>
          </p:nvPr>
        </p:nvGraphicFramePr>
        <p:xfrm>
          <a:off x="255905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extLst>
              <p:ext uri="{D42A27DB-BD31-4B8C-83A1-F6EECF244321}">
                <p14:modId xmlns:p14="http://schemas.microsoft.com/office/powerpoint/2010/main" val="2797060057"/>
              </p:ext>
            </p:extLst>
          </p:nvPr>
        </p:nvGraphicFramePr>
        <p:xfrm>
          <a:off x="40957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573868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19267863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2557059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3395949819"/>
              </p:ext>
            </p:extLst>
          </p:nvPr>
        </p:nvGraphicFramePr>
        <p:xfrm>
          <a:off x="409575"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4318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441789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2057470661"/>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59944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8" name="Straight Connector 7"/>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859758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089738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extLst>
              <p:ext uri="{D42A27DB-BD31-4B8C-83A1-F6EECF244321}">
                <p14:modId xmlns:p14="http://schemas.microsoft.com/office/powerpoint/2010/main" val="1123533343"/>
              </p:ext>
            </p:extLst>
          </p:nvPr>
        </p:nvGraphicFramePr>
        <p:xfrm>
          <a:off x="409575" y="133985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0726307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1668250580"/>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7199923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7233701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124977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676010"/>
            <a:ext cx="4046854" cy="1862195"/>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676010"/>
            <a:ext cx="4021391" cy="1850967"/>
          </a:xfrm>
        </p:spPr>
        <p:txBody>
          <a:bodyPr/>
          <a:lstStyle/>
          <a:p>
            <a:endParaRPr lang="en-US"/>
          </a:p>
        </p:txBody>
      </p:sp>
      <p:sp>
        <p:nvSpPr>
          <p:cNvPr id="13" name="Text Placeholder 8"/>
          <p:cNvSpPr>
            <a:spLocks noGrp="1"/>
          </p:cNvSpPr>
          <p:nvPr>
            <p:ph type="body" sz="quarter" idx="23"/>
          </p:nvPr>
        </p:nvSpPr>
        <p:spPr>
          <a:xfrm>
            <a:off x="4800601"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6" y="4405285"/>
            <a:ext cx="4046854" cy="1862195"/>
          </a:xfrm>
        </p:spPr>
        <p:txBody>
          <a:bodyPr/>
          <a:lstStyle/>
          <a:p>
            <a:endParaRPr lang="en-US"/>
          </a:p>
        </p:txBody>
      </p:sp>
      <p:sp>
        <p:nvSpPr>
          <p:cNvPr id="21" name="Text Placeholder 8"/>
          <p:cNvSpPr>
            <a:spLocks noGrp="1"/>
          </p:cNvSpPr>
          <p:nvPr>
            <p:ph type="body" sz="quarter" idx="26"/>
          </p:nvPr>
        </p:nvSpPr>
        <p:spPr>
          <a:xfrm>
            <a:off x="419476"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5" y="3947184"/>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0" y="4405285"/>
            <a:ext cx="4021391" cy="1850967"/>
          </a:xfrm>
        </p:spPr>
        <p:txBody>
          <a:bodyPr/>
          <a:lstStyle/>
          <a:p>
            <a:endParaRPr lang="en-US"/>
          </a:p>
        </p:txBody>
      </p:sp>
      <p:sp>
        <p:nvSpPr>
          <p:cNvPr id="24" name="Text Placeholder 8"/>
          <p:cNvSpPr>
            <a:spLocks noGrp="1"/>
          </p:cNvSpPr>
          <p:nvPr>
            <p:ph type="body" sz="quarter" idx="29"/>
          </p:nvPr>
        </p:nvSpPr>
        <p:spPr>
          <a:xfrm>
            <a:off x="4810501"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4"/>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2514355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1073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989834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13637168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2729031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54896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1633589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tx1"/>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6357871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39607455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Rectangle 6"/>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lvl="0" algn="ctr">
              <a:buClr>
                <a:srgbClr val="FFFFFF">
                  <a:lumMod val="50000"/>
                </a:srgbClr>
              </a:buClr>
            </a:pPr>
            <a:r>
              <a:rPr lang="en-US" sz="900">
                <a:solidFill>
                  <a:schemeClr val="tx2"/>
                </a:solidFill>
              </a:rPr>
              <a:t>47D01U-843 Defrost Control</a:t>
            </a:r>
          </a:p>
        </p:txBody>
      </p:sp>
      <p:sp>
        <p:nvSpPr>
          <p:cNvPr id="1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Tree>
    <p:extLst>
      <p:ext uri="{BB962C8B-B14F-4D97-AF65-F5344CB8AC3E}">
        <p14:creationId xmlns:p14="http://schemas.microsoft.com/office/powerpoint/2010/main" val="28567669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16" r:id="rId7"/>
    <p:sldLayoutId id="2147483697" r:id="rId8"/>
    <p:sldLayoutId id="2147483717" r:id="rId9"/>
    <p:sldLayoutId id="2147483718" r:id="rId10"/>
    <p:sldLayoutId id="2147483719" r:id="rId11"/>
    <p:sldLayoutId id="2147483698" r:id="rId12"/>
    <p:sldLayoutId id="2147483720" r:id="rId13"/>
    <p:sldLayoutId id="2147483699" r:id="rId14"/>
    <p:sldLayoutId id="2147483700" r:id="rId15"/>
    <p:sldLayoutId id="2147483701" r:id="rId16"/>
    <p:sldLayoutId id="2147483713" r:id="rId17"/>
    <p:sldLayoutId id="2147483722" r:id="rId18"/>
    <p:sldLayoutId id="2147483662" r:id="rId19"/>
    <p:sldLayoutId id="2147483663" r:id="rId20"/>
    <p:sldLayoutId id="2147483664" r:id="rId21"/>
    <p:sldLayoutId id="2147483665" r:id="rId22"/>
    <p:sldLayoutId id="2147483666" r:id="rId23"/>
    <p:sldLayoutId id="2147483667" r:id="rId24"/>
    <p:sldLayoutId id="2147483714" r:id="rId25"/>
    <p:sldLayoutId id="2147483712" r:id="rId26"/>
    <p:sldLayoutId id="2147483715" r:id="rId27"/>
    <p:sldLayoutId id="2147483711" r:id="rId28"/>
    <p:sldLayoutId id="2147483670" r:id="rId29"/>
    <p:sldLayoutId id="2147483671" r:id="rId30"/>
    <p:sldLayoutId id="2147483672" r:id="rId31"/>
    <p:sldLayoutId id="2147483673" r:id="rId32"/>
    <p:sldLayoutId id="2147483674" r:id="rId33"/>
    <p:sldLayoutId id="2147483675" r:id="rId34"/>
    <p:sldLayoutId id="2147483676" r:id="rId35"/>
    <p:sldLayoutId id="2147483677" r:id="rId36"/>
    <p:sldLayoutId id="2147483678" r:id="rId37"/>
    <p:sldLayoutId id="2147483679" r:id="rId38"/>
    <p:sldLayoutId id="2147483680" r:id="rId39"/>
    <p:sldLayoutId id="2147483681" r:id="rId40"/>
    <p:sldLayoutId id="2147483682" r:id="rId41"/>
    <p:sldLayoutId id="2147483683" r:id="rId42"/>
    <p:sldLayoutId id="2147483685" r:id="rId43"/>
    <p:sldLayoutId id="2147483684" r:id="rId44"/>
    <p:sldLayoutId id="2147483686" r:id="rId45"/>
    <p:sldLayoutId id="2147483687" r:id="rId46"/>
    <p:sldLayoutId id="2147483724" r:id="rId47"/>
    <p:sldLayoutId id="2147483688" r:id="rId48"/>
    <p:sldLayoutId id="2147483689" r:id="rId49"/>
    <p:sldLayoutId id="2147483690" r:id="rId50"/>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hyperlink" Target="http://www.whiterodgers.com/"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7.xml"/><Relationship Id="rId1" Type="http://schemas.openxmlformats.org/officeDocument/2006/relationships/video" Target="https://www.youtube.com/embed/_O6dZfYrAQE?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7.xml"/><Relationship Id="rId1" Type="http://schemas.openxmlformats.org/officeDocument/2006/relationships/video" Target="https://www.youtube.com/embed/_O6dZfYrAQE?feature=oembed"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7.xml"/><Relationship Id="rId1" Type="http://schemas.openxmlformats.org/officeDocument/2006/relationships/video" Target="https://www.youtube.com/embed/xA86KY4EYFk?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degreesymbol.net/"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120" y="1295400"/>
            <a:ext cx="5716484" cy="1726800"/>
          </a:xfrm>
        </p:spPr>
        <p:txBody>
          <a:bodyPr/>
          <a:lstStyle/>
          <a:p>
            <a:r>
              <a:rPr lang="en-US"/>
              <a:t>Universal Heat Pump Defrost Control 47D01U-843</a:t>
            </a:r>
          </a:p>
        </p:txBody>
      </p:sp>
      <p:sp>
        <p:nvSpPr>
          <p:cNvPr id="3" name="Text Placeholder 2"/>
          <p:cNvSpPr>
            <a:spLocks noGrp="1"/>
          </p:cNvSpPr>
          <p:nvPr>
            <p:ph type="body" sz="quarter" idx="14"/>
          </p:nvPr>
        </p:nvSpPr>
        <p:spPr/>
        <p:txBody>
          <a:bodyPr/>
          <a:lstStyle/>
          <a:p>
            <a:r>
              <a:rPr lang="en-US"/>
              <a:t>March 2020</a:t>
            </a:r>
          </a:p>
        </p:txBody>
      </p:sp>
    </p:spTree>
    <p:extLst>
      <p:ext uri="{BB962C8B-B14F-4D97-AF65-F5344CB8AC3E}">
        <p14:creationId xmlns:p14="http://schemas.microsoft.com/office/powerpoint/2010/main" val="701544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p:txBody>
          <a:bodyPr/>
          <a:lstStyle/>
          <a:p>
            <a:r>
              <a:rPr lang="en-US" b="1"/>
              <a:t>Technical</a:t>
            </a:r>
            <a:endParaRPr lang="en-US"/>
          </a:p>
        </p:txBody>
      </p:sp>
      <p:sp>
        <p:nvSpPr>
          <p:cNvPr id="3" name="Text Placeholder 2">
            <a:extLst>
              <a:ext uri="{FF2B5EF4-FFF2-40B4-BE49-F238E27FC236}">
                <a16:creationId xmlns:a16="http://schemas.microsoft.com/office/drawing/2014/main" id="{CF34E798-7A8D-8042-AD50-C486729659CF}"/>
              </a:ext>
            </a:extLst>
          </p:cNvPr>
          <p:cNvSpPr>
            <a:spLocks noGrp="1"/>
          </p:cNvSpPr>
          <p:nvPr>
            <p:ph type="body" sz="quarter" idx="14"/>
          </p:nvPr>
        </p:nvSpPr>
        <p:spPr/>
        <p:txBody>
          <a:bodyPr/>
          <a:lstStyle/>
          <a:p>
            <a:r>
              <a:rPr lang="en-US"/>
              <a:t>47D01U-843 Universal Defrost Control</a:t>
            </a:r>
          </a:p>
        </p:txBody>
      </p:sp>
    </p:spTree>
    <p:extLst>
      <p:ext uri="{BB962C8B-B14F-4D97-AF65-F5344CB8AC3E}">
        <p14:creationId xmlns:p14="http://schemas.microsoft.com/office/powerpoint/2010/main" val="34100408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4A96B-B4F4-A341-BCD1-6C159284FE19}"/>
              </a:ext>
            </a:extLst>
          </p:cNvPr>
          <p:cNvSpPr>
            <a:spLocks noGrp="1"/>
          </p:cNvSpPr>
          <p:nvPr>
            <p:ph type="title"/>
          </p:nvPr>
        </p:nvSpPr>
        <p:spPr/>
        <p:txBody>
          <a:bodyPr/>
          <a:lstStyle/>
          <a:p>
            <a:r>
              <a:rPr lang="en-US" b="1"/>
              <a:t>Introduction</a:t>
            </a:r>
            <a:endParaRPr lang="en-US"/>
          </a:p>
        </p:txBody>
      </p:sp>
      <p:sp>
        <p:nvSpPr>
          <p:cNvPr id="5" name="Content Placeholder 4">
            <a:extLst>
              <a:ext uri="{FF2B5EF4-FFF2-40B4-BE49-F238E27FC236}">
                <a16:creationId xmlns:a16="http://schemas.microsoft.com/office/drawing/2014/main" id="{BB8167E1-6549-DB4D-BC9C-5C8D09C6E93A}"/>
              </a:ext>
            </a:extLst>
          </p:cNvPr>
          <p:cNvSpPr>
            <a:spLocks noGrp="1"/>
          </p:cNvSpPr>
          <p:nvPr>
            <p:ph sz="quarter" idx="10"/>
          </p:nvPr>
        </p:nvSpPr>
        <p:spPr>
          <a:xfrm>
            <a:off x="409575" y="1339850"/>
            <a:ext cx="4053367" cy="2250638"/>
          </a:xfrm>
        </p:spPr>
        <p:txBody>
          <a:bodyPr/>
          <a:lstStyle/>
          <a:p>
            <a:pPr marL="0" indent="0">
              <a:buNone/>
            </a:pPr>
            <a:r>
              <a:rPr lang="en-US"/>
              <a:t>A wide range of existing Time Defrost Controls can be replaced by the White-Rodgers 47D01U-843 Defrost Control, increasing the efficiency of existing systems by shifting system operation from time-based to demand-based. </a:t>
            </a:r>
          </a:p>
        </p:txBody>
      </p:sp>
      <p:graphicFrame>
        <p:nvGraphicFramePr>
          <p:cNvPr id="8" name="Table 7">
            <a:extLst>
              <a:ext uri="{FF2B5EF4-FFF2-40B4-BE49-F238E27FC236}">
                <a16:creationId xmlns:a16="http://schemas.microsoft.com/office/drawing/2014/main" id="{585CB322-B13A-164F-AF89-5F4800331266}"/>
              </a:ext>
            </a:extLst>
          </p:cNvPr>
          <p:cNvGraphicFramePr>
            <a:graphicFrameLocks noGrp="1"/>
          </p:cNvGraphicFramePr>
          <p:nvPr>
            <p:extLst>
              <p:ext uri="{D42A27DB-BD31-4B8C-83A1-F6EECF244321}">
                <p14:modId xmlns:p14="http://schemas.microsoft.com/office/powerpoint/2010/main" val="1763179289"/>
              </p:ext>
            </p:extLst>
          </p:nvPr>
        </p:nvGraphicFramePr>
        <p:xfrm>
          <a:off x="341513" y="3992104"/>
          <a:ext cx="4239670" cy="1822452"/>
        </p:xfrm>
        <a:graphic>
          <a:graphicData uri="http://schemas.openxmlformats.org/drawingml/2006/table">
            <a:tbl>
              <a:tblPr firstRow="1" bandRow="1">
                <a:tableStyleId>{5C22544A-7EE6-4342-B048-85BDC9FD1C3A}</a:tableStyleId>
              </a:tblPr>
              <a:tblGrid>
                <a:gridCol w="1505142">
                  <a:extLst>
                    <a:ext uri="{9D8B030D-6E8A-4147-A177-3AD203B41FA5}">
                      <a16:colId xmlns:a16="http://schemas.microsoft.com/office/drawing/2014/main" val="2782178510"/>
                    </a:ext>
                  </a:extLst>
                </a:gridCol>
                <a:gridCol w="2734528">
                  <a:extLst>
                    <a:ext uri="{9D8B030D-6E8A-4147-A177-3AD203B41FA5}">
                      <a16:colId xmlns:a16="http://schemas.microsoft.com/office/drawing/2014/main" val="592743934"/>
                    </a:ext>
                  </a:extLst>
                </a:gridCol>
              </a:tblGrid>
              <a:tr h="383721">
                <a:tc>
                  <a:txBody>
                    <a:bodyPr/>
                    <a:lstStyle/>
                    <a:p>
                      <a:r>
                        <a:rPr lang="en-US" sz="1400" b="0" i="0" u="none" strike="noStrike" kern="1200">
                          <a:solidFill>
                            <a:schemeClr val="lt1"/>
                          </a:solidFill>
                          <a:effectLst/>
                          <a:latin typeface="+mn-lt"/>
                          <a:ea typeface="+mn-ea"/>
                          <a:cs typeface="+mn-cs"/>
                        </a:rPr>
                        <a:t>Defrost Control</a:t>
                      </a:r>
                      <a:endParaRPr lang="en-US" sz="1400"/>
                    </a:p>
                  </a:txBody>
                  <a:tcPr anchor="ctr"/>
                </a:tc>
                <a:tc>
                  <a:txBody>
                    <a:bodyPr/>
                    <a:lstStyle/>
                    <a:p>
                      <a:r>
                        <a:rPr lang="en-US" sz="1400" b="0" i="0" u="none" strike="noStrike" kern="1200">
                          <a:solidFill>
                            <a:schemeClr val="lt1"/>
                          </a:solidFill>
                          <a:effectLst/>
                          <a:latin typeface="+mn-lt"/>
                          <a:ea typeface="+mn-ea"/>
                          <a:cs typeface="+mn-cs"/>
                        </a:rPr>
                        <a:t>Defrost Cycle Timing</a:t>
                      </a:r>
                      <a:endParaRPr lang="en-US" sz="1400"/>
                    </a:p>
                  </a:txBody>
                  <a:tcPr anchor="ctr"/>
                </a:tc>
                <a:extLst>
                  <a:ext uri="{0D108BD9-81ED-4DB2-BD59-A6C34878D82A}">
                    <a16:rowId xmlns:a16="http://schemas.microsoft.com/office/drawing/2014/main" val="3398935937"/>
                  </a:ext>
                </a:extLst>
              </a:tr>
              <a:tr h="707211">
                <a:tc>
                  <a:txBody>
                    <a:bodyPr/>
                    <a:lstStyle/>
                    <a:p>
                      <a:r>
                        <a:rPr lang="en-US" sz="1400" b="0" i="0" u="none" strike="noStrike" kern="1200">
                          <a:solidFill>
                            <a:schemeClr val="dk1"/>
                          </a:solidFill>
                          <a:effectLst/>
                          <a:latin typeface="+mn-lt"/>
                          <a:ea typeface="+mn-ea"/>
                          <a:cs typeface="+mn-cs"/>
                        </a:rPr>
                        <a:t>Demand Defrost Option</a:t>
                      </a:r>
                      <a:endParaRPr lang="en-US" sz="1400"/>
                    </a:p>
                  </a:txBody>
                  <a:tcPr anchor="ctr"/>
                </a:tc>
                <a:tc>
                  <a:txBody>
                    <a:bodyPr/>
                    <a:lstStyle/>
                    <a:p>
                      <a:pPr rtl="0" fontAlgn="t"/>
                      <a:r>
                        <a:rPr lang="en-US" sz="1400" b="0" i="0" u="none" strike="noStrike" kern="1200">
                          <a:solidFill>
                            <a:schemeClr val="dk1"/>
                          </a:solidFill>
                          <a:effectLst/>
                          <a:latin typeface="+mn-lt"/>
                          <a:ea typeface="+mn-ea"/>
                          <a:cs typeface="+mn-cs"/>
                        </a:rPr>
                        <a:t>Demand Defrost Option</a:t>
                      </a:r>
                    </a:p>
                    <a:p>
                      <a:pPr rtl="0" fontAlgn="t"/>
                      <a:r>
                        <a:rPr lang="en-US" sz="1400" b="0" i="0" u="none" strike="noStrike" kern="1200">
                          <a:solidFill>
                            <a:schemeClr val="dk1"/>
                          </a:solidFill>
                          <a:effectLst/>
                          <a:latin typeface="+mn-lt"/>
                          <a:ea typeface="+mn-ea"/>
                          <a:cs typeface="+mn-cs"/>
                        </a:rPr>
                        <a:t>Defrost cycles limited to on-time delivery, based on need*</a:t>
                      </a:r>
                    </a:p>
                  </a:txBody>
                  <a:tcPr anchor="ctr"/>
                </a:tc>
                <a:extLst>
                  <a:ext uri="{0D108BD9-81ED-4DB2-BD59-A6C34878D82A}">
                    <a16:rowId xmlns:a16="http://schemas.microsoft.com/office/drawing/2014/main" val="3025393899"/>
                  </a:ext>
                </a:extLst>
              </a:tr>
              <a:tr h="707211">
                <a:tc>
                  <a:txBody>
                    <a:bodyPr/>
                    <a:lstStyle/>
                    <a:p>
                      <a:r>
                        <a:rPr lang="en-US" sz="1400" b="0" i="0" u="none" strike="noStrike" kern="1200">
                          <a:solidFill>
                            <a:schemeClr val="dk1"/>
                          </a:solidFill>
                          <a:effectLst/>
                          <a:latin typeface="+mn-lt"/>
                          <a:ea typeface="+mn-ea"/>
                          <a:cs typeface="+mn-cs"/>
                        </a:rPr>
                        <a:t>Time Defrost Option</a:t>
                      </a:r>
                      <a:endParaRPr lang="en-US" sz="1400"/>
                    </a:p>
                  </a:txBody>
                  <a:tcPr anchor="ctr"/>
                </a:tc>
                <a:tc>
                  <a:txBody>
                    <a:bodyPr/>
                    <a:lstStyle/>
                    <a:p>
                      <a:r>
                        <a:rPr lang="en-US" sz="1400" b="0" i="0" u="none" strike="noStrike" kern="1200">
                          <a:solidFill>
                            <a:schemeClr val="dk1"/>
                          </a:solidFill>
                          <a:effectLst/>
                          <a:latin typeface="+mn-lt"/>
                          <a:ea typeface="+mn-ea"/>
                          <a:cs typeface="+mn-cs"/>
                        </a:rPr>
                        <a:t>Defrost cycles generated on pre-set time schedule</a:t>
                      </a:r>
                      <a:endParaRPr lang="en-US" sz="1400"/>
                    </a:p>
                  </a:txBody>
                  <a:tcPr anchor="ctr"/>
                </a:tc>
                <a:extLst>
                  <a:ext uri="{0D108BD9-81ED-4DB2-BD59-A6C34878D82A}">
                    <a16:rowId xmlns:a16="http://schemas.microsoft.com/office/drawing/2014/main" val="2579496704"/>
                  </a:ext>
                </a:extLst>
              </a:tr>
            </a:tbl>
          </a:graphicData>
        </a:graphic>
      </p:graphicFrame>
      <p:sp>
        <p:nvSpPr>
          <p:cNvPr id="9" name="TextBox 8">
            <a:extLst>
              <a:ext uri="{FF2B5EF4-FFF2-40B4-BE49-F238E27FC236}">
                <a16:creationId xmlns:a16="http://schemas.microsoft.com/office/drawing/2014/main" id="{F2773390-B2C2-CE4B-860D-3F395F23BE97}"/>
              </a:ext>
            </a:extLst>
          </p:cNvPr>
          <p:cNvSpPr txBox="1"/>
          <p:nvPr/>
        </p:nvSpPr>
        <p:spPr bwMode="auto">
          <a:xfrm>
            <a:off x="159343" y="5974734"/>
            <a:ext cx="4399244" cy="461665"/>
          </a:xfrm>
          <a:prstGeom prst="rect">
            <a:avLst/>
          </a:prstGeom>
          <a:noFill/>
          <a:ln w="9525">
            <a:noFill/>
            <a:miter lim="800000"/>
            <a:headEnd/>
            <a:tailEnd/>
          </a:ln>
        </p:spPr>
        <p:txBody>
          <a:bodyPr wrap="square" rtlCol="0">
            <a:spAutoFit/>
          </a:bodyPr>
          <a:lstStyle/>
          <a:p>
            <a:r>
              <a:rPr lang="en-US" sz="1200"/>
              <a:t>* Demand defrost WILL run one cycle every 6 hours to ensure  </a:t>
            </a:r>
            <a:br>
              <a:rPr lang="en-US" sz="1200"/>
            </a:br>
            <a:r>
              <a:rPr lang="en-US" sz="1200"/>
              <a:t>   that oil viscosity is appropriate to return to compressor.</a:t>
            </a:r>
          </a:p>
        </p:txBody>
      </p:sp>
      <p:pic>
        <p:nvPicPr>
          <p:cNvPr id="13" name="Picture 12">
            <a:extLst>
              <a:ext uri="{FF2B5EF4-FFF2-40B4-BE49-F238E27FC236}">
                <a16:creationId xmlns:a16="http://schemas.microsoft.com/office/drawing/2014/main" id="{83AF6282-3DEF-0445-8C40-1C980355313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81183" y="1912690"/>
            <a:ext cx="4104356" cy="4062044"/>
          </a:xfrm>
          <a:prstGeom prst="rect">
            <a:avLst/>
          </a:prstGeom>
        </p:spPr>
      </p:pic>
    </p:spTree>
    <p:extLst>
      <p:ext uri="{BB962C8B-B14F-4D97-AF65-F5344CB8AC3E}">
        <p14:creationId xmlns:p14="http://schemas.microsoft.com/office/powerpoint/2010/main" val="14247322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F827-5AA7-2A4C-AB16-4719F5F731CB}"/>
              </a:ext>
            </a:extLst>
          </p:cNvPr>
          <p:cNvSpPr>
            <a:spLocks noGrp="1"/>
          </p:cNvSpPr>
          <p:nvPr>
            <p:ph type="title"/>
          </p:nvPr>
        </p:nvSpPr>
        <p:spPr/>
        <p:txBody>
          <a:bodyPr/>
          <a:lstStyle/>
          <a:p>
            <a:r>
              <a:rPr lang="en-US" b="1"/>
              <a:t>Applications</a:t>
            </a:r>
            <a:endParaRPr lang="en-US"/>
          </a:p>
        </p:txBody>
      </p:sp>
      <p:sp>
        <p:nvSpPr>
          <p:cNvPr id="3" name="Text Placeholder 2">
            <a:extLst>
              <a:ext uri="{FF2B5EF4-FFF2-40B4-BE49-F238E27FC236}">
                <a16:creationId xmlns:a16="http://schemas.microsoft.com/office/drawing/2014/main" id="{097A3679-5E13-BF4F-9AE4-707798286137}"/>
              </a:ext>
            </a:extLst>
          </p:cNvPr>
          <p:cNvSpPr>
            <a:spLocks noGrp="1"/>
          </p:cNvSpPr>
          <p:nvPr>
            <p:ph type="body" sz="quarter" idx="13"/>
          </p:nvPr>
        </p:nvSpPr>
        <p:spPr/>
        <p:txBody>
          <a:bodyPr/>
          <a:lstStyle/>
          <a:p>
            <a:r>
              <a:rPr lang="en-US" b="0"/>
              <a:t>Single Stage Heat Pump Systems, PSC Condenser Motor</a:t>
            </a:r>
            <a:endParaRPr lang="en-US"/>
          </a:p>
        </p:txBody>
      </p:sp>
      <p:sp>
        <p:nvSpPr>
          <p:cNvPr id="4" name="Content Placeholder 3">
            <a:extLst>
              <a:ext uri="{FF2B5EF4-FFF2-40B4-BE49-F238E27FC236}">
                <a16:creationId xmlns:a16="http://schemas.microsoft.com/office/drawing/2014/main" id="{BC17F40A-9EA7-A748-83DD-74E7E139FAB7}"/>
              </a:ext>
            </a:extLst>
          </p:cNvPr>
          <p:cNvSpPr>
            <a:spLocks noGrp="1"/>
          </p:cNvSpPr>
          <p:nvPr>
            <p:ph sz="quarter" idx="15"/>
          </p:nvPr>
        </p:nvSpPr>
        <p:spPr>
          <a:xfrm>
            <a:off x="409575" y="1828800"/>
            <a:ext cx="3905571" cy="4598988"/>
          </a:xfrm>
        </p:spPr>
        <p:txBody>
          <a:bodyPr/>
          <a:lstStyle/>
          <a:p>
            <a:pPr lvl="1">
              <a:buFont typeface="Arial" panose="020B0604020202020204" pitchFamily="34" charset="0"/>
              <a:buChar char="•"/>
            </a:pPr>
            <a:r>
              <a:rPr lang="en-US"/>
              <a:t>With or without AUX Heat</a:t>
            </a:r>
          </a:p>
          <a:p>
            <a:pPr lvl="1">
              <a:buFont typeface="Arial" panose="020B0604020202020204" pitchFamily="34" charset="0"/>
              <a:buChar char="•"/>
            </a:pPr>
            <a:r>
              <a:rPr lang="en-US">
                <a:cs typeface="Arial"/>
              </a:rPr>
              <a:t>Low Temp compressor lockout</a:t>
            </a:r>
            <a:endParaRPr lang="en-US"/>
          </a:p>
          <a:p>
            <a:pPr lvl="2" indent="-169545">
              <a:buFont typeface="Courier New"/>
              <a:buChar char="o"/>
            </a:pPr>
            <a:r>
              <a:rPr lang="en-US">
                <a:cs typeface="Arial"/>
              </a:rPr>
              <a:t>9 compressor temp settings, for compressor shutoff</a:t>
            </a:r>
          </a:p>
          <a:p>
            <a:pPr lvl="1">
              <a:buFont typeface="Arial" panose="020B0604020202020204" pitchFamily="34" charset="0"/>
              <a:buChar char="•"/>
            </a:pPr>
            <a:r>
              <a:rPr lang="en-US"/>
              <a:t>Dual fuel compatible </a:t>
            </a:r>
          </a:p>
          <a:p>
            <a:pPr lvl="1">
              <a:buFont typeface="Arial" panose="020B0604020202020204" pitchFamily="34" charset="0"/>
              <a:buChar char="•"/>
            </a:pPr>
            <a:r>
              <a:rPr lang="en-US">
                <a:cs typeface="Arial"/>
              </a:rPr>
              <a:t>Selectable Brownout protection with Random Time Start Delay</a:t>
            </a:r>
            <a:endParaRPr lang="en-US"/>
          </a:p>
          <a:p>
            <a:pPr lvl="1">
              <a:buFont typeface="Arial" panose="020B0604020202020204" pitchFamily="34" charset="0"/>
              <a:buChar char="•"/>
            </a:pPr>
            <a:r>
              <a:rPr lang="en-US"/>
              <a:t>Provides AUX heat lockout </a:t>
            </a:r>
          </a:p>
          <a:p>
            <a:pPr lvl="2" indent="-169545">
              <a:buFont typeface="Courier New" panose="02070309020205020404" pitchFamily="49" charset="0"/>
              <a:buChar char="o"/>
            </a:pPr>
            <a:r>
              <a:rPr lang="en-US"/>
              <a:t>With outdoor temperature sensor – included in kit</a:t>
            </a:r>
            <a:endParaRPr lang="en-US">
              <a:cs typeface="Arial"/>
            </a:endParaRPr>
          </a:p>
        </p:txBody>
      </p:sp>
      <p:sp>
        <p:nvSpPr>
          <p:cNvPr id="5" name="Text Placeholder 4">
            <a:extLst>
              <a:ext uri="{FF2B5EF4-FFF2-40B4-BE49-F238E27FC236}">
                <a16:creationId xmlns:a16="http://schemas.microsoft.com/office/drawing/2014/main" id="{E5FA5253-46DC-7644-AFC4-0DB286A18160}"/>
              </a:ext>
            </a:extLst>
          </p:cNvPr>
          <p:cNvSpPr>
            <a:spLocks noGrp="1"/>
          </p:cNvSpPr>
          <p:nvPr>
            <p:ph type="body" sz="quarter" idx="16"/>
          </p:nvPr>
        </p:nvSpPr>
        <p:spPr/>
        <p:txBody>
          <a:bodyPr/>
          <a:lstStyle/>
          <a:p>
            <a:r>
              <a:rPr lang="en-US" b="0"/>
              <a:t>Selectable / Adjustable Options</a:t>
            </a:r>
          </a:p>
        </p:txBody>
      </p:sp>
      <p:sp>
        <p:nvSpPr>
          <p:cNvPr id="6" name="Content Placeholder 5">
            <a:extLst>
              <a:ext uri="{FF2B5EF4-FFF2-40B4-BE49-F238E27FC236}">
                <a16:creationId xmlns:a16="http://schemas.microsoft.com/office/drawing/2014/main" id="{CB0BD4E0-48B3-6341-8826-92705F612F74}"/>
              </a:ext>
            </a:extLst>
          </p:cNvPr>
          <p:cNvSpPr>
            <a:spLocks noGrp="1"/>
          </p:cNvSpPr>
          <p:nvPr>
            <p:ph sz="quarter" idx="17"/>
          </p:nvPr>
        </p:nvSpPr>
        <p:spPr/>
        <p:txBody>
          <a:bodyPr/>
          <a:lstStyle/>
          <a:p>
            <a:pPr lvl="1">
              <a:buFont typeface="Arial" panose="020B0604020202020204" pitchFamily="34" charset="0"/>
              <a:buChar char="•"/>
            </a:pPr>
            <a:r>
              <a:rPr lang="en-US"/>
              <a:t>Demand Defrost</a:t>
            </a:r>
          </a:p>
          <a:p>
            <a:pPr lvl="2" indent="-169545">
              <a:buFont typeface="Courier New" panose="020B0604020202020204" pitchFamily="34" charset="0"/>
              <a:buChar char="o"/>
            </a:pPr>
            <a:r>
              <a:rPr lang="en-US">
                <a:ea typeface="+mn-lt"/>
                <a:cs typeface="+mn-lt"/>
              </a:rPr>
              <a:t>Non-adjustable 6 hour cycle to ensure that oil viscosity is appropriate to return to compressor</a:t>
            </a:r>
            <a:endParaRPr lang="en-US">
              <a:cs typeface="Arial"/>
            </a:endParaRPr>
          </a:p>
          <a:p>
            <a:pPr lvl="1">
              <a:buFont typeface="Arial" panose="020B0604020202020204" pitchFamily="34" charset="0"/>
              <a:buChar char="•"/>
            </a:pPr>
            <a:r>
              <a:rPr lang="en-US"/>
              <a:t>Time/Temp Defrost</a:t>
            </a:r>
          </a:p>
          <a:p>
            <a:pPr lvl="2" indent="-169545">
              <a:buFont typeface="Courier New" panose="02070309020205020404" pitchFamily="49" charset="0"/>
              <a:buChar char="o"/>
            </a:pPr>
            <a:r>
              <a:rPr lang="en-US">
                <a:cs typeface="Arial"/>
              </a:rPr>
              <a:t>30-120 minute adjustable cycle time*</a:t>
            </a:r>
            <a:endParaRPr lang="en-US"/>
          </a:p>
          <a:p>
            <a:pPr lvl="1">
              <a:buFont typeface="Arial" panose="02070309020205020404" pitchFamily="49" charset="0"/>
              <a:buChar char="•"/>
            </a:pPr>
            <a:r>
              <a:rPr lang="en-US"/>
              <a:t>Selectable “O” or “B” reversing valve</a:t>
            </a:r>
            <a:endParaRPr lang="en-US">
              <a:cs typeface="Arial"/>
            </a:endParaRPr>
          </a:p>
          <a:p>
            <a:pPr lvl="1">
              <a:buFont typeface="Arial" panose="02070309020205020404" pitchFamily="49" charset="0"/>
              <a:buChar char="•"/>
            </a:pPr>
            <a:r>
              <a:rPr lang="en-US">
                <a:cs typeface="Arial"/>
              </a:rPr>
              <a:t>Reversing valve shift delay (0,12,30 seconds)</a:t>
            </a:r>
          </a:p>
          <a:p>
            <a:pPr lvl="1">
              <a:buFont typeface="Arial" panose="02070309020205020404" pitchFamily="49" charset="0"/>
              <a:buChar char="•"/>
            </a:pPr>
            <a:r>
              <a:rPr lang="en-US">
                <a:cs typeface="Arial"/>
              </a:rPr>
              <a:t>Short cycle time (0,3,5 minutes)</a:t>
            </a:r>
          </a:p>
          <a:p>
            <a:pPr marL="0" indent="0">
              <a:buNone/>
            </a:pPr>
            <a:endParaRPr lang="en-US">
              <a:cs typeface="Arial"/>
            </a:endParaRPr>
          </a:p>
          <a:p>
            <a:pPr marL="0" indent="0">
              <a:buNone/>
            </a:pPr>
            <a:endParaRPr lang="en-US">
              <a:cs typeface="Arial"/>
            </a:endParaRPr>
          </a:p>
        </p:txBody>
      </p:sp>
      <p:pic>
        <p:nvPicPr>
          <p:cNvPr id="7" name="Picture 6" descr="A circuit board&#10;&#10;Description automatically generated">
            <a:extLst>
              <a:ext uri="{FF2B5EF4-FFF2-40B4-BE49-F238E27FC236}">
                <a16:creationId xmlns:a16="http://schemas.microsoft.com/office/drawing/2014/main" id="{4DBC747D-3FE6-9E41-910C-FDF9E187F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071" y="4879542"/>
            <a:ext cx="2256578" cy="1850045"/>
          </a:xfrm>
          <a:prstGeom prst="rect">
            <a:avLst/>
          </a:prstGeom>
        </p:spPr>
      </p:pic>
      <p:sp>
        <p:nvSpPr>
          <p:cNvPr id="9" name="TextBox 8">
            <a:extLst>
              <a:ext uri="{FF2B5EF4-FFF2-40B4-BE49-F238E27FC236}">
                <a16:creationId xmlns:a16="http://schemas.microsoft.com/office/drawing/2014/main" id="{3DA191A0-4E72-4AD3-941C-CDE9EAB17509}"/>
              </a:ext>
            </a:extLst>
          </p:cNvPr>
          <p:cNvSpPr txBox="1"/>
          <p:nvPr/>
        </p:nvSpPr>
        <p:spPr bwMode="auto">
          <a:xfrm>
            <a:off x="4740343" y="6172734"/>
            <a:ext cx="4399244" cy="461665"/>
          </a:xfrm>
          <a:prstGeom prst="rect">
            <a:avLst/>
          </a:prstGeom>
          <a:noFill/>
          <a:ln w="9525">
            <a:noFill/>
            <a:miter lim="800000"/>
            <a:headEnd/>
            <a:tailEnd/>
          </a:ln>
        </p:spPr>
        <p:txBody>
          <a:bodyPr wrap="square" rtlCol="0" anchor="t">
            <a:spAutoFit/>
          </a:bodyPr>
          <a:lstStyle/>
          <a:p>
            <a:r>
              <a:rPr lang="en-US" sz="1200"/>
              <a:t>*</a:t>
            </a:r>
            <a:r>
              <a:rPr lang="en-US" sz="1200">
                <a:ea typeface="+mn-lt"/>
                <a:cs typeface="+mn-lt"/>
              </a:rPr>
              <a:t> Upgradable Time/Temp Defrost systems can be upgraded to Demand Defrost, resulting in greater energy efficiency </a:t>
            </a:r>
            <a:endParaRPr lang="en-US" sz="1200"/>
          </a:p>
        </p:txBody>
      </p:sp>
    </p:spTree>
    <p:extLst>
      <p:ext uri="{BB962C8B-B14F-4D97-AF65-F5344CB8AC3E}">
        <p14:creationId xmlns:p14="http://schemas.microsoft.com/office/powerpoint/2010/main" val="32998588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3F1-5ACD-A544-A4D7-ADA46EF0F7CC}"/>
              </a:ext>
            </a:extLst>
          </p:cNvPr>
          <p:cNvSpPr>
            <a:spLocks noGrp="1"/>
          </p:cNvSpPr>
          <p:nvPr>
            <p:ph type="title"/>
          </p:nvPr>
        </p:nvSpPr>
        <p:spPr/>
        <p:txBody>
          <a:bodyPr/>
          <a:lstStyle/>
          <a:p>
            <a:r>
              <a:rPr lang="en-US" b="1"/>
              <a:t>Specifications</a:t>
            </a:r>
            <a:endParaRPr lang="en-US"/>
          </a:p>
        </p:txBody>
      </p:sp>
      <p:sp>
        <p:nvSpPr>
          <p:cNvPr id="3" name="Content Placeholder 2">
            <a:extLst>
              <a:ext uri="{FF2B5EF4-FFF2-40B4-BE49-F238E27FC236}">
                <a16:creationId xmlns:a16="http://schemas.microsoft.com/office/drawing/2014/main" id="{966612E8-8673-2044-92D7-07CAEF095FC7}"/>
              </a:ext>
            </a:extLst>
          </p:cNvPr>
          <p:cNvSpPr>
            <a:spLocks noGrp="1"/>
          </p:cNvSpPr>
          <p:nvPr>
            <p:ph sz="quarter" idx="15"/>
          </p:nvPr>
        </p:nvSpPr>
        <p:spPr>
          <a:xfrm>
            <a:off x="409575" y="1295400"/>
            <a:ext cx="3720723" cy="5132388"/>
          </a:xfrm>
        </p:spPr>
        <p:txBody>
          <a:bodyPr/>
          <a:lstStyle/>
          <a:p>
            <a:pPr marL="0" indent="0">
              <a:buNone/>
            </a:pPr>
            <a:r>
              <a:rPr lang="en-US" sz="1800" b="1">
                <a:solidFill>
                  <a:schemeClr val="tx2"/>
                </a:solidFill>
              </a:rPr>
              <a:t>INPUT VOLTAGES</a:t>
            </a:r>
          </a:p>
          <a:p>
            <a:pPr marL="0" indent="0">
              <a:buNone/>
            </a:pPr>
            <a:r>
              <a:rPr lang="en-US" sz="1800"/>
              <a:t>208/240 VAC 50/60 Hz (Primary)</a:t>
            </a:r>
          </a:p>
          <a:p>
            <a:pPr marL="0" indent="0">
              <a:buNone/>
            </a:pPr>
            <a:r>
              <a:rPr lang="en-US" sz="1800"/>
              <a:t>24 VAC 50/60 Hz (Secondary)</a:t>
            </a:r>
          </a:p>
          <a:p>
            <a:pPr marL="0" indent="0">
              <a:buNone/>
            </a:pPr>
            <a:endParaRPr lang="en-US" sz="1800"/>
          </a:p>
          <a:p>
            <a:pPr marL="0" indent="0">
              <a:buNone/>
            </a:pPr>
            <a:r>
              <a:rPr lang="en-US" sz="1800" b="1">
                <a:solidFill>
                  <a:schemeClr val="tx2"/>
                </a:solidFill>
              </a:rPr>
              <a:t>INPUT CURRENT OUTDOOR FAN MAX</a:t>
            </a:r>
          </a:p>
          <a:p>
            <a:pPr marL="0" indent="0">
              <a:buNone/>
            </a:pPr>
            <a:r>
              <a:rPr lang="en-US" sz="1800"/>
              <a:t>0.5 HP @ 240 VAC Motor</a:t>
            </a:r>
          </a:p>
          <a:p>
            <a:pPr marL="0" indent="0">
              <a:buNone/>
            </a:pPr>
            <a:r>
              <a:rPr lang="en-US" sz="1800"/>
              <a:t>0.125 @ 120 VAC Motor</a:t>
            </a:r>
          </a:p>
          <a:p>
            <a:pPr marL="0" indent="0">
              <a:buNone/>
            </a:pPr>
            <a:r>
              <a:rPr lang="en-US" sz="1800"/>
              <a:t>10mA @ 24 VAC, ECM Motor</a:t>
            </a:r>
          </a:p>
          <a:p>
            <a:pPr marL="0" indent="0">
              <a:buNone/>
            </a:pPr>
            <a:endParaRPr lang="en-US" sz="1800"/>
          </a:p>
          <a:p>
            <a:pPr marL="0" indent="0">
              <a:buNone/>
            </a:pPr>
            <a:r>
              <a:rPr lang="en-US" sz="1800" b="1">
                <a:solidFill>
                  <a:schemeClr val="tx2"/>
                </a:solidFill>
              </a:rPr>
              <a:t>OPERATING RANGE</a:t>
            </a:r>
          </a:p>
          <a:p>
            <a:pPr marL="0" indent="0">
              <a:buNone/>
            </a:pPr>
            <a:r>
              <a:rPr lang="en-US" sz="1800"/>
              <a:t>Temperature, -40°F to +150°F</a:t>
            </a:r>
          </a:p>
          <a:p>
            <a:pPr marL="0" indent="0">
              <a:buNone/>
            </a:pPr>
            <a:r>
              <a:rPr lang="en-US" sz="1800"/>
              <a:t>Humidity, 0 to 95% Rh, non-condensing</a:t>
            </a:r>
          </a:p>
          <a:p>
            <a:pPr marL="0" indent="0">
              <a:buNone/>
            </a:pPr>
            <a:endParaRPr lang="en-US" sz="1400"/>
          </a:p>
        </p:txBody>
      </p:sp>
      <p:pic>
        <p:nvPicPr>
          <p:cNvPr id="6" name="Picture 5" descr="A circuit board&#10;&#10;Description automatically generated">
            <a:extLst>
              <a:ext uri="{FF2B5EF4-FFF2-40B4-BE49-F238E27FC236}">
                <a16:creationId xmlns:a16="http://schemas.microsoft.com/office/drawing/2014/main" id="{B8FB15F5-CA4E-1641-8433-8962AE6A24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065" y="1551397"/>
            <a:ext cx="4200375" cy="3441843"/>
          </a:xfrm>
          <a:prstGeom prst="rect">
            <a:avLst/>
          </a:prstGeom>
        </p:spPr>
      </p:pic>
      <p:pic>
        <p:nvPicPr>
          <p:cNvPr id="5" name="Picture 6" descr="A picture containing drawing&#10;&#10;Description generated with very high confidence">
            <a:extLst>
              <a:ext uri="{FF2B5EF4-FFF2-40B4-BE49-F238E27FC236}">
                <a16:creationId xmlns:a16="http://schemas.microsoft.com/office/drawing/2014/main" id="{A1E0B80F-2F71-4265-9D90-4EB1CFCA49D9}"/>
              </a:ext>
            </a:extLst>
          </p:cNvPr>
          <p:cNvPicPr>
            <a:picLocks noChangeAspect="1"/>
          </p:cNvPicPr>
          <p:nvPr/>
        </p:nvPicPr>
        <p:blipFill>
          <a:blip r:embed="rId3"/>
          <a:stretch>
            <a:fillRect/>
          </a:stretch>
        </p:blipFill>
        <p:spPr>
          <a:xfrm>
            <a:off x="5630174" y="5129270"/>
            <a:ext cx="2743200" cy="1372744"/>
          </a:xfrm>
          <a:prstGeom prst="rect">
            <a:avLst/>
          </a:prstGeom>
        </p:spPr>
      </p:pic>
    </p:spTree>
    <p:extLst>
      <p:ext uri="{BB962C8B-B14F-4D97-AF65-F5344CB8AC3E}">
        <p14:creationId xmlns:p14="http://schemas.microsoft.com/office/powerpoint/2010/main" val="33550121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593A-AFB6-9048-9B02-3F34740AB34C}"/>
              </a:ext>
            </a:extLst>
          </p:cNvPr>
          <p:cNvSpPr>
            <a:spLocks noGrp="1"/>
          </p:cNvSpPr>
          <p:nvPr>
            <p:ph type="title"/>
          </p:nvPr>
        </p:nvSpPr>
        <p:spPr/>
        <p:txBody>
          <a:bodyPr/>
          <a:lstStyle/>
          <a:p>
            <a:r>
              <a:rPr lang="en-US" b="1"/>
              <a:t>Compatible with top manufacturer heat pumps</a:t>
            </a:r>
            <a:endParaRPr lang="en-US"/>
          </a:p>
        </p:txBody>
      </p:sp>
      <p:sp>
        <p:nvSpPr>
          <p:cNvPr id="3" name="Content Placeholder 2">
            <a:extLst>
              <a:ext uri="{FF2B5EF4-FFF2-40B4-BE49-F238E27FC236}">
                <a16:creationId xmlns:a16="http://schemas.microsoft.com/office/drawing/2014/main" id="{850197DE-9A5D-2143-998C-FAFF5A9B58D4}"/>
              </a:ext>
            </a:extLst>
          </p:cNvPr>
          <p:cNvSpPr>
            <a:spLocks noGrp="1"/>
          </p:cNvSpPr>
          <p:nvPr>
            <p:ph sz="quarter" idx="10"/>
          </p:nvPr>
        </p:nvSpPr>
        <p:spPr>
          <a:xfrm>
            <a:off x="409575" y="1339850"/>
            <a:ext cx="8328025" cy="406757"/>
          </a:xfrm>
        </p:spPr>
        <p:txBody>
          <a:bodyPr/>
          <a:lstStyle/>
          <a:p>
            <a:pPr marL="0" indent="0">
              <a:buNone/>
            </a:pPr>
            <a:r>
              <a:rPr lang="en-US" sz="1800"/>
              <a:t>Choose from 8 pre-configured OEM Equipment Brands:</a:t>
            </a:r>
          </a:p>
        </p:txBody>
      </p:sp>
      <p:graphicFrame>
        <p:nvGraphicFramePr>
          <p:cNvPr id="5" name="Table 4">
            <a:extLst>
              <a:ext uri="{FF2B5EF4-FFF2-40B4-BE49-F238E27FC236}">
                <a16:creationId xmlns:a16="http://schemas.microsoft.com/office/drawing/2014/main" id="{34A45413-AAF7-7640-874E-4C40BE7A1124}"/>
              </a:ext>
            </a:extLst>
          </p:cNvPr>
          <p:cNvGraphicFramePr>
            <a:graphicFrameLocks noGrp="1"/>
          </p:cNvGraphicFramePr>
          <p:nvPr>
            <p:extLst>
              <p:ext uri="{D42A27DB-BD31-4B8C-83A1-F6EECF244321}">
                <p14:modId xmlns:p14="http://schemas.microsoft.com/office/powerpoint/2010/main" val="2745296419"/>
              </p:ext>
            </p:extLst>
          </p:nvPr>
        </p:nvGraphicFramePr>
        <p:xfrm>
          <a:off x="409575" y="1746607"/>
          <a:ext cx="8421159" cy="4061525"/>
        </p:xfrm>
        <a:graphic>
          <a:graphicData uri="http://schemas.openxmlformats.org/drawingml/2006/table">
            <a:tbl>
              <a:tblPr firstRow="1" bandRow="1">
                <a:tableStyleId>{21E4AEA4-8DFA-4A89-87EB-49C32662AFE0}</a:tableStyleId>
              </a:tblPr>
              <a:tblGrid>
                <a:gridCol w="748552">
                  <a:extLst>
                    <a:ext uri="{9D8B030D-6E8A-4147-A177-3AD203B41FA5}">
                      <a16:colId xmlns:a16="http://schemas.microsoft.com/office/drawing/2014/main" val="20000"/>
                    </a:ext>
                  </a:extLst>
                </a:gridCol>
                <a:gridCol w="938765">
                  <a:extLst>
                    <a:ext uri="{9D8B030D-6E8A-4147-A177-3AD203B41FA5}">
                      <a16:colId xmlns:a16="http://schemas.microsoft.com/office/drawing/2014/main" val="20001"/>
                    </a:ext>
                  </a:extLst>
                </a:gridCol>
                <a:gridCol w="832161">
                  <a:extLst>
                    <a:ext uri="{9D8B030D-6E8A-4147-A177-3AD203B41FA5}">
                      <a16:colId xmlns:a16="http://schemas.microsoft.com/office/drawing/2014/main" val="20002"/>
                    </a:ext>
                  </a:extLst>
                </a:gridCol>
                <a:gridCol w="753324">
                  <a:extLst>
                    <a:ext uri="{9D8B030D-6E8A-4147-A177-3AD203B41FA5}">
                      <a16:colId xmlns:a16="http://schemas.microsoft.com/office/drawing/2014/main" val="20003"/>
                    </a:ext>
                  </a:extLst>
                </a:gridCol>
                <a:gridCol w="699756">
                  <a:extLst>
                    <a:ext uri="{9D8B030D-6E8A-4147-A177-3AD203B41FA5}">
                      <a16:colId xmlns:a16="http://schemas.microsoft.com/office/drawing/2014/main" val="20004"/>
                    </a:ext>
                  </a:extLst>
                </a:gridCol>
                <a:gridCol w="683372">
                  <a:extLst>
                    <a:ext uri="{9D8B030D-6E8A-4147-A177-3AD203B41FA5}">
                      <a16:colId xmlns:a16="http://schemas.microsoft.com/office/drawing/2014/main" val="20005"/>
                    </a:ext>
                  </a:extLst>
                </a:gridCol>
                <a:gridCol w="883128">
                  <a:extLst>
                    <a:ext uri="{9D8B030D-6E8A-4147-A177-3AD203B41FA5}">
                      <a16:colId xmlns:a16="http://schemas.microsoft.com/office/drawing/2014/main" val="20006"/>
                    </a:ext>
                  </a:extLst>
                </a:gridCol>
                <a:gridCol w="841073">
                  <a:extLst>
                    <a:ext uri="{9D8B030D-6E8A-4147-A177-3AD203B41FA5}">
                      <a16:colId xmlns:a16="http://schemas.microsoft.com/office/drawing/2014/main" val="20007"/>
                    </a:ext>
                  </a:extLst>
                </a:gridCol>
                <a:gridCol w="1009288">
                  <a:extLst>
                    <a:ext uri="{9D8B030D-6E8A-4147-A177-3AD203B41FA5}">
                      <a16:colId xmlns:a16="http://schemas.microsoft.com/office/drawing/2014/main" val="20008"/>
                    </a:ext>
                  </a:extLst>
                </a:gridCol>
                <a:gridCol w="1031740">
                  <a:extLst>
                    <a:ext uri="{9D8B030D-6E8A-4147-A177-3AD203B41FA5}">
                      <a16:colId xmlns:a16="http://schemas.microsoft.com/office/drawing/2014/main" val="20009"/>
                    </a:ext>
                  </a:extLst>
                </a:gridCol>
              </a:tblGrid>
              <a:tr h="729417">
                <a:tc>
                  <a:txBody>
                    <a:bodyPr/>
                    <a:lstStyle/>
                    <a:p>
                      <a:pPr algn="ctr"/>
                      <a:r>
                        <a:rPr lang="en-US" sz="1200" b="0"/>
                        <a:t>Display</a:t>
                      </a:r>
                    </a:p>
                  </a:txBody>
                  <a:tcPr anchor="b">
                    <a:solidFill>
                      <a:schemeClr val="tx2"/>
                    </a:solidFill>
                  </a:tcPr>
                </a:tc>
                <a:tc>
                  <a:txBody>
                    <a:bodyPr/>
                    <a:lstStyle/>
                    <a:p>
                      <a:pPr algn="ctr"/>
                      <a:r>
                        <a:rPr lang="en-US" sz="1200" b="0"/>
                        <a:t>OEM </a:t>
                      </a:r>
                    </a:p>
                  </a:txBody>
                  <a:tcPr anchor="b">
                    <a:solidFill>
                      <a:schemeClr val="tx2"/>
                    </a:solidFill>
                  </a:tcPr>
                </a:tc>
                <a:tc>
                  <a:txBody>
                    <a:bodyPr/>
                    <a:lstStyle/>
                    <a:p>
                      <a:pPr algn="ctr"/>
                      <a:r>
                        <a:rPr lang="en-US" sz="1200" b="0"/>
                        <a:t>Defrost Type</a:t>
                      </a:r>
                    </a:p>
                  </a:txBody>
                  <a:tcPr anchor="b">
                    <a:solidFill>
                      <a:schemeClr val="tx2"/>
                    </a:solidFill>
                  </a:tcPr>
                </a:tc>
                <a:tc>
                  <a:txBody>
                    <a:bodyPr/>
                    <a:lstStyle/>
                    <a:p>
                      <a:pPr algn="ctr"/>
                      <a:r>
                        <a:rPr lang="en-US" sz="1200" b="0"/>
                        <a:t>Defrost Cycle Time</a:t>
                      </a:r>
                    </a:p>
                  </a:txBody>
                  <a:tcPr anchor="b">
                    <a:solidFill>
                      <a:schemeClr val="tx2"/>
                    </a:solidFill>
                  </a:tcPr>
                </a:tc>
                <a:tc>
                  <a:txBody>
                    <a:bodyPr/>
                    <a:lstStyle/>
                    <a:p>
                      <a:pPr algn="ctr"/>
                      <a:r>
                        <a:rPr lang="en-US" sz="1200" b="0"/>
                        <a:t>Short Cycle Time </a:t>
                      </a:r>
                    </a:p>
                  </a:txBody>
                  <a:tcPr anchor="b">
                    <a:solidFill>
                      <a:schemeClr val="tx2"/>
                    </a:solidFill>
                  </a:tcPr>
                </a:tc>
                <a:tc>
                  <a:txBody>
                    <a:bodyPr/>
                    <a:lstStyle/>
                    <a:p>
                      <a:pPr algn="ctr"/>
                      <a:r>
                        <a:rPr lang="en-US" sz="1200" b="0"/>
                        <a:t>RV Power</a:t>
                      </a:r>
                    </a:p>
                  </a:txBody>
                  <a:tcPr anchor="b">
                    <a:solidFill>
                      <a:schemeClr val="tx2"/>
                    </a:solidFill>
                  </a:tcPr>
                </a:tc>
                <a:tc>
                  <a:txBody>
                    <a:bodyPr/>
                    <a:lstStyle/>
                    <a:p>
                      <a:pPr algn="ctr"/>
                      <a:r>
                        <a:rPr lang="en-US" sz="1200" b="0"/>
                        <a:t>RV</a:t>
                      </a:r>
                      <a:r>
                        <a:rPr lang="en-US" sz="1200" b="0" baseline="0"/>
                        <a:t> Shift Delay</a:t>
                      </a:r>
                      <a:endParaRPr lang="en-US" sz="1200" b="0"/>
                    </a:p>
                  </a:txBody>
                  <a:tcPr anchor="b">
                    <a:solidFill>
                      <a:schemeClr val="tx2"/>
                    </a:solidFill>
                  </a:tcPr>
                </a:tc>
                <a:tc>
                  <a:txBody>
                    <a:bodyPr/>
                    <a:lstStyle/>
                    <a:p>
                      <a:pPr algn="ctr"/>
                      <a:r>
                        <a:rPr lang="en-US" sz="1200" b="0"/>
                        <a:t>Max Defrost Time</a:t>
                      </a:r>
                    </a:p>
                  </a:txBody>
                  <a:tcPr anchor="b">
                    <a:solidFill>
                      <a:schemeClr val="tx2"/>
                    </a:solidFill>
                  </a:tcPr>
                </a:tc>
                <a:tc>
                  <a:txBody>
                    <a:bodyPr/>
                    <a:lstStyle/>
                    <a:p>
                      <a:pPr algn="ctr"/>
                      <a:r>
                        <a:rPr lang="en-US" sz="1200" b="0"/>
                        <a:t>Defrost Enable Coil Temp</a:t>
                      </a:r>
                    </a:p>
                  </a:txBody>
                  <a:tcPr anchor="b">
                    <a:solidFill>
                      <a:schemeClr val="tx2"/>
                    </a:solidFill>
                  </a:tcPr>
                </a:tc>
                <a:tc>
                  <a:txBody>
                    <a:bodyPr/>
                    <a:lstStyle/>
                    <a:p>
                      <a:pPr algn="ctr"/>
                      <a:r>
                        <a:rPr lang="en-US" sz="1200" b="0"/>
                        <a:t>Defrost Terminate Coil Temp.</a:t>
                      </a:r>
                    </a:p>
                  </a:txBody>
                  <a:tcPr anchor="b">
                    <a:solidFill>
                      <a:schemeClr val="tx2"/>
                    </a:solidFill>
                  </a:tcPr>
                </a:tc>
                <a:extLst>
                  <a:ext uri="{0D108BD9-81ED-4DB2-BD59-A6C34878D82A}">
                    <a16:rowId xmlns:a16="http://schemas.microsoft.com/office/drawing/2014/main" val="10000"/>
                  </a:ext>
                </a:extLst>
              </a:tr>
              <a:tr h="409532">
                <a:tc>
                  <a:txBody>
                    <a:bodyPr/>
                    <a:lstStyle/>
                    <a:p>
                      <a:pPr algn="ctr"/>
                      <a:endParaRPr lang="en-US" sz="1200" b="1"/>
                    </a:p>
                  </a:txBody>
                  <a:tcPr anchor="ctr">
                    <a:solidFill>
                      <a:srgbClr val="CBD0DB"/>
                    </a:solidFill>
                  </a:tcPr>
                </a:tc>
                <a:tc>
                  <a:txBody>
                    <a:bodyPr/>
                    <a:lstStyle/>
                    <a:p>
                      <a:pPr algn="ctr"/>
                      <a:r>
                        <a:rPr lang="en-US" sz="1200" b="1"/>
                        <a:t>Carrier</a:t>
                      </a:r>
                    </a:p>
                  </a:txBody>
                  <a:tcPr anchor="ctr">
                    <a:solidFill>
                      <a:srgbClr val="CBD0DB"/>
                    </a:solidFill>
                  </a:tcPr>
                </a:tc>
                <a:tc>
                  <a:txBody>
                    <a:bodyPr/>
                    <a:lstStyle/>
                    <a:p>
                      <a:pPr algn="ctr"/>
                      <a:r>
                        <a:rPr lang="en-US" sz="1200" b="1"/>
                        <a:t>T/T</a:t>
                      </a:r>
                    </a:p>
                  </a:txBody>
                  <a:tcPr anchor="ctr">
                    <a:solidFill>
                      <a:srgbClr val="CBD0DB"/>
                    </a:solidFill>
                  </a:tcPr>
                </a:tc>
                <a:tc>
                  <a:txBody>
                    <a:bodyPr/>
                    <a:lstStyle/>
                    <a:p>
                      <a:pPr algn="ctr"/>
                      <a:r>
                        <a:rPr lang="en-US" sz="1200" b="1"/>
                        <a:t>90 min</a:t>
                      </a:r>
                    </a:p>
                  </a:txBody>
                  <a:tcPr anchor="ctr">
                    <a:solidFill>
                      <a:srgbClr val="CBD0DB"/>
                    </a:solidFill>
                  </a:tcPr>
                </a:tc>
                <a:tc>
                  <a:txBody>
                    <a:bodyPr/>
                    <a:lstStyle/>
                    <a:p>
                      <a:pPr algn="ctr"/>
                      <a:r>
                        <a:rPr lang="en-US" sz="1200" b="1"/>
                        <a:t>5 min</a:t>
                      </a:r>
                    </a:p>
                  </a:txBody>
                  <a:tcPr anchor="ctr">
                    <a:solidFill>
                      <a:srgbClr val="CBD0DB"/>
                    </a:solidFill>
                  </a:tcPr>
                </a:tc>
                <a:tc>
                  <a:txBody>
                    <a:bodyPr/>
                    <a:lstStyle/>
                    <a:p>
                      <a:pPr algn="ctr"/>
                      <a:r>
                        <a:rPr lang="en-US" sz="1200" b="1"/>
                        <a:t>O</a:t>
                      </a:r>
                    </a:p>
                  </a:txBody>
                  <a:tcPr anchor="ctr">
                    <a:solidFill>
                      <a:srgbClr val="CBD0DB"/>
                    </a:solidFill>
                  </a:tcPr>
                </a:tc>
                <a:tc>
                  <a:txBody>
                    <a:bodyPr/>
                    <a:lstStyle/>
                    <a:p>
                      <a:pPr algn="ctr"/>
                      <a:r>
                        <a:rPr lang="en-US" sz="1200" b="1"/>
                        <a:t>0 sec</a:t>
                      </a:r>
                    </a:p>
                  </a:txBody>
                  <a:tcPr anchor="ctr">
                    <a:solidFill>
                      <a:srgbClr val="CBD0DB"/>
                    </a:solidFill>
                  </a:tcPr>
                </a:tc>
                <a:tc>
                  <a:txBody>
                    <a:bodyPr/>
                    <a:lstStyle/>
                    <a:p>
                      <a:pPr algn="ctr"/>
                      <a:r>
                        <a:rPr lang="en-US" sz="1200" b="1"/>
                        <a:t>10 min</a:t>
                      </a:r>
                    </a:p>
                  </a:txBody>
                  <a:tcPr anchor="ctr">
                    <a:solidFill>
                      <a:srgbClr val="CBD0DB"/>
                    </a:solidFill>
                  </a:tcPr>
                </a:tc>
                <a:tc>
                  <a:txBody>
                    <a:bodyPr/>
                    <a:lstStyle/>
                    <a:p>
                      <a:pPr algn="ctr"/>
                      <a:r>
                        <a:rPr lang="en-US" sz="1200" b="1"/>
                        <a:t>30°</a:t>
                      </a:r>
                    </a:p>
                  </a:txBody>
                  <a:tcPr anchor="ctr">
                    <a:solidFill>
                      <a:srgbClr val="CBD0DB"/>
                    </a:solidFill>
                  </a:tcPr>
                </a:tc>
                <a:tc>
                  <a:txBody>
                    <a:bodyPr/>
                    <a:lstStyle/>
                    <a:p>
                      <a:pPr algn="ctr"/>
                      <a:r>
                        <a:rPr lang="en-US" sz="1200" b="1"/>
                        <a:t>65°</a:t>
                      </a:r>
                    </a:p>
                  </a:txBody>
                  <a:tcPr anchor="ctr">
                    <a:solidFill>
                      <a:srgbClr val="CBD0DB"/>
                    </a:solidFill>
                  </a:tcPr>
                </a:tc>
                <a:extLst>
                  <a:ext uri="{0D108BD9-81ED-4DB2-BD59-A6C34878D82A}">
                    <a16:rowId xmlns:a16="http://schemas.microsoft.com/office/drawing/2014/main" val="10001"/>
                  </a:ext>
                </a:extLst>
              </a:tr>
              <a:tr h="408784">
                <a:tc>
                  <a:txBody>
                    <a:bodyPr/>
                    <a:lstStyle/>
                    <a:p>
                      <a:pPr algn="ctr"/>
                      <a:endParaRPr lang="en-US" sz="1200" b="1"/>
                    </a:p>
                  </a:txBody>
                  <a:tcPr anchor="ctr">
                    <a:solidFill>
                      <a:srgbClr val="E7E9EE"/>
                    </a:solidFill>
                  </a:tcPr>
                </a:tc>
                <a:tc>
                  <a:txBody>
                    <a:bodyPr/>
                    <a:lstStyle/>
                    <a:p>
                      <a:pPr algn="ctr"/>
                      <a:r>
                        <a:rPr lang="en-US" sz="1200" b="1"/>
                        <a:t>Goodman </a:t>
                      </a:r>
                    </a:p>
                  </a:txBody>
                  <a:tcPr anchor="ctr">
                    <a:solidFill>
                      <a:srgbClr val="E7E9EE"/>
                    </a:solidFill>
                  </a:tcPr>
                </a:tc>
                <a:tc>
                  <a:txBody>
                    <a:bodyPr/>
                    <a:lstStyle/>
                    <a:p>
                      <a:pPr algn="ctr"/>
                      <a:r>
                        <a:rPr lang="en-US" sz="1200" b="1"/>
                        <a:t>T/T</a:t>
                      </a:r>
                    </a:p>
                  </a:txBody>
                  <a:tcPr anchor="ctr">
                    <a:solidFill>
                      <a:srgbClr val="E7E9EE"/>
                    </a:solidFill>
                  </a:tcPr>
                </a:tc>
                <a:tc>
                  <a:txBody>
                    <a:bodyPr/>
                    <a:lstStyle/>
                    <a:p>
                      <a:pPr algn="ctr"/>
                      <a:r>
                        <a:rPr lang="en-US" sz="1200" b="1"/>
                        <a:t>30 min</a:t>
                      </a:r>
                    </a:p>
                  </a:txBody>
                  <a:tcPr anchor="ctr">
                    <a:solidFill>
                      <a:srgbClr val="E7E9EE"/>
                    </a:solidFill>
                  </a:tcPr>
                </a:tc>
                <a:tc>
                  <a:txBody>
                    <a:bodyPr/>
                    <a:lstStyle/>
                    <a:p>
                      <a:pPr algn="ctr"/>
                      <a:r>
                        <a:rPr lang="en-US" sz="1200" b="1"/>
                        <a:t>5 min</a:t>
                      </a:r>
                    </a:p>
                  </a:txBody>
                  <a:tcPr anchor="ctr">
                    <a:solidFill>
                      <a:srgbClr val="E7E9EE"/>
                    </a:solidFill>
                  </a:tcPr>
                </a:tc>
                <a:tc>
                  <a:txBody>
                    <a:bodyPr/>
                    <a:lstStyle/>
                    <a:p>
                      <a:pPr algn="ctr"/>
                      <a:r>
                        <a:rPr lang="en-US" sz="1200" b="1"/>
                        <a:t>O</a:t>
                      </a:r>
                    </a:p>
                  </a:txBody>
                  <a:tcPr anchor="ctr">
                    <a:solidFill>
                      <a:srgbClr val="E7E9EE"/>
                    </a:solidFill>
                  </a:tcPr>
                </a:tc>
                <a:tc>
                  <a:txBody>
                    <a:bodyPr/>
                    <a:lstStyle/>
                    <a:p>
                      <a:pPr algn="ctr"/>
                      <a:r>
                        <a:rPr lang="en-US" sz="1200" b="1"/>
                        <a:t>30 sec</a:t>
                      </a:r>
                    </a:p>
                  </a:txBody>
                  <a:tcPr anchor="ctr">
                    <a:solidFill>
                      <a:srgbClr val="E7E9EE"/>
                    </a:solidFill>
                  </a:tcPr>
                </a:tc>
                <a:tc>
                  <a:txBody>
                    <a:bodyPr/>
                    <a:lstStyle/>
                    <a:p>
                      <a:pPr algn="ctr"/>
                      <a:r>
                        <a:rPr lang="en-US" sz="1200" b="1"/>
                        <a:t>10 min</a:t>
                      </a:r>
                    </a:p>
                  </a:txBody>
                  <a:tcPr anchor="ctr">
                    <a:solidFill>
                      <a:srgbClr val="E7E9EE"/>
                    </a:solidFill>
                  </a:tcPr>
                </a:tc>
                <a:tc>
                  <a:txBody>
                    <a:bodyPr/>
                    <a:lstStyle/>
                    <a:p>
                      <a:pPr algn="ctr"/>
                      <a:r>
                        <a:rPr lang="en-US" sz="1200" b="1"/>
                        <a:t>35°</a:t>
                      </a:r>
                    </a:p>
                  </a:txBody>
                  <a:tcPr anchor="ctr">
                    <a:solidFill>
                      <a:srgbClr val="E7E9EE"/>
                    </a:solidFill>
                  </a:tcPr>
                </a:tc>
                <a:tc>
                  <a:txBody>
                    <a:bodyPr/>
                    <a:lstStyle/>
                    <a:p>
                      <a:pPr algn="ctr"/>
                      <a:r>
                        <a:rPr lang="en-US" sz="1200" b="1"/>
                        <a:t>70°</a:t>
                      </a:r>
                    </a:p>
                  </a:txBody>
                  <a:tcPr anchor="ctr">
                    <a:solidFill>
                      <a:srgbClr val="E7E9EE"/>
                    </a:solidFill>
                  </a:tcPr>
                </a:tc>
                <a:extLst>
                  <a:ext uri="{0D108BD9-81ED-4DB2-BD59-A6C34878D82A}">
                    <a16:rowId xmlns:a16="http://schemas.microsoft.com/office/drawing/2014/main" val="10002"/>
                  </a:ext>
                </a:extLst>
              </a:tr>
              <a:tr h="408784">
                <a:tc>
                  <a:txBody>
                    <a:bodyPr/>
                    <a:lstStyle/>
                    <a:p>
                      <a:pPr algn="ctr"/>
                      <a:endParaRPr lang="en-US" sz="1200" b="1"/>
                    </a:p>
                  </a:txBody>
                  <a:tcPr anchor="ctr">
                    <a:solidFill>
                      <a:srgbClr val="CBD0DB"/>
                    </a:solidFill>
                  </a:tcPr>
                </a:tc>
                <a:tc>
                  <a:txBody>
                    <a:bodyPr/>
                    <a:lstStyle/>
                    <a:p>
                      <a:pPr algn="ctr"/>
                      <a:r>
                        <a:rPr lang="en-US" sz="1200" b="1"/>
                        <a:t>Lennox</a:t>
                      </a:r>
                    </a:p>
                  </a:txBody>
                  <a:tcPr anchor="ctr">
                    <a:solidFill>
                      <a:srgbClr val="CBD0DB"/>
                    </a:solidFill>
                  </a:tcPr>
                </a:tc>
                <a:tc>
                  <a:txBody>
                    <a:bodyPr/>
                    <a:lstStyle/>
                    <a:p>
                      <a:pPr algn="ctr"/>
                      <a:r>
                        <a:rPr lang="en-US" sz="1200" b="1"/>
                        <a:t>Demand</a:t>
                      </a:r>
                    </a:p>
                  </a:txBody>
                  <a:tcPr anchor="ctr">
                    <a:solidFill>
                      <a:srgbClr val="CBD0DB"/>
                    </a:solidFill>
                  </a:tcPr>
                </a:tc>
                <a:tc>
                  <a:txBody>
                    <a:bodyPr/>
                    <a:lstStyle/>
                    <a:p>
                      <a:pPr algn="ctr"/>
                      <a:r>
                        <a:rPr lang="en-US" sz="1200" b="1"/>
                        <a:t>n/a</a:t>
                      </a:r>
                    </a:p>
                  </a:txBody>
                  <a:tcPr anchor="ctr">
                    <a:solidFill>
                      <a:srgbClr val="CBD0DB"/>
                    </a:solidFill>
                  </a:tcPr>
                </a:tc>
                <a:tc>
                  <a:txBody>
                    <a:bodyPr/>
                    <a:lstStyle/>
                    <a:p>
                      <a:pPr algn="ctr"/>
                      <a:r>
                        <a:rPr lang="en-US" sz="1200" b="1"/>
                        <a:t>5 min</a:t>
                      </a:r>
                    </a:p>
                  </a:txBody>
                  <a:tcPr anchor="ctr">
                    <a:solidFill>
                      <a:srgbClr val="CBD0DB"/>
                    </a:solidFill>
                  </a:tcPr>
                </a:tc>
                <a:tc>
                  <a:txBody>
                    <a:bodyPr/>
                    <a:lstStyle/>
                    <a:p>
                      <a:pPr algn="ctr"/>
                      <a:r>
                        <a:rPr lang="en-US" sz="1200" b="1"/>
                        <a:t>O</a:t>
                      </a:r>
                    </a:p>
                  </a:txBody>
                  <a:tcPr anchor="ctr">
                    <a:solidFill>
                      <a:srgbClr val="CBD0DB"/>
                    </a:solidFill>
                  </a:tcPr>
                </a:tc>
                <a:tc>
                  <a:txBody>
                    <a:bodyPr/>
                    <a:lstStyle/>
                    <a:p>
                      <a:pPr algn="ctr"/>
                      <a:r>
                        <a:rPr lang="en-US" sz="1200" b="1"/>
                        <a:t>30 sec</a:t>
                      </a:r>
                    </a:p>
                  </a:txBody>
                  <a:tcPr anchor="ctr">
                    <a:solidFill>
                      <a:srgbClr val="CBD0DB"/>
                    </a:solidFill>
                  </a:tcPr>
                </a:tc>
                <a:tc>
                  <a:txBody>
                    <a:bodyPr/>
                    <a:lstStyle/>
                    <a:p>
                      <a:pPr algn="ctr"/>
                      <a:r>
                        <a:rPr lang="en-US" sz="1200" b="1"/>
                        <a:t>14 min</a:t>
                      </a:r>
                    </a:p>
                  </a:txBody>
                  <a:tcPr anchor="ctr">
                    <a:solidFill>
                      <a:srgbClr val="CBD0DB"/>
                    </a:solidFill>
                  </a:tcPr>
                </a:tc>
                <a:tc>
                  <a:txBody>
                    <a:bodyPr/>
                    <a:lstStyle/>
                    <a:p>
                      <a:pPr algn="ctr"/>
                      <a:r>
                        <a:rPr lang="en-US" sz="1200" b="1"/>
                        <a:t>35°</a:t>
                      </a:r>
                    </a:p>
                  </a:txBody>
                  <a:tcPr anchor="ctr">
                    <a:solidFill>
                      <a:srgbClr val="CBD0DB"/>
                    </a:solidFill>
                  </a:tcPr>
                </a:tc>
                <a:tc>
                  <a:txBody>
                    <a:bodyPr/>
                    <a:lstStyle/>
                    <a:p>
                      <a:pPr algn="ctr"/>
                      <a:r>
                        <a:rPr lang="en-US" sz="1200" b="1"/>
                        <a:t>50°</a:t>
                      </a:r>
                    </a:p>
                  </a:txBody>
                  <a:tcPr anchor="ctr">
                    <a:solidFill>
                      <a:srgbClr val="CBD0DB"/>
                    </a:solidFill>
                  </a:tcPr>
                </a:tc>
                <a:extLst>
                  <a:ext uri="{0D108BD9-81ED-4DB2-BD59-A6C34878D82A}">
                    <a16:rowId xmlns:a16="http://schemas.microsoft.com/office/drawing/2014/main" val="10003"/>
                  </a:ext>
                </a:extLst>
              </a:tr>
              <a:tr h="408784">
                <a:tc>
                  <a:txBody>
                    <a:bodyPr/>
                    <a:lstStyle/>
                    <a:p>
                      <a:pPr algn="ctr"/>
                      <a:endParaRPr lang="en-US" sz="1200" b="1"/>
                    </a:p>
                  </a:txBody>
                  <a:tcPr anchor="ctr">
                    <a:solidFill>
                      <a:srgbClr val="E7E9EE"/>
                    </a:solidFill>
                  </a:tcPr>
                </a:tc>
                <a:tc>
                  <a:txBody>
                    <a:bodyPr/>
                    <a:lstStyle/>
                    <a:p>
                      <a:pPr algn="ctr"/>
                      <a:r>
                        <a:rPr lang="en-US" sz="1200" b="1"/>
                        <a:t>Trane</a:t>
                      </a:r>
                    </a:p>
                  </a:txBody>
                  <a:tcPr anchor="ctr">
                    <a:solidFill>
                      <a:srgbClr val="E7E9EE"/>
                    </a:solidFill>
                  </a:tcPr>
                </a:tc>
                <a:tc>
                  <a:txBody>
                    <a:bodyPr/>
                    <a:lstStyle/>
                    <a:p>
                      <a:pPr algn="ctr"/>
                      <a:r>
                        <a:rPr lang="en-US" sz="1200" b="1"/>
                        <a:t>Demand</a:t>
                      </a:r>
                    </a:p>
                  </a:txBody>
                  <a:tcPr anchor="ctr">
                    <a:solidFill>
                      <a:srgbClr val="E7E9E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n/a</a:t>
                      </a:r>
                    </a:p>
                  </a:txBody>
                  <a:tcPr anchor="ctr">
                    <a:solidFill>
                      <a:srgbClr val="E7E9E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0 min</a:t>
                      </a:r>
                    </a:p>
                  </a:txBody>
                  <a:tcPr anchor="ctr">
                    <a:solidFill>
                      <a:srgbClr val="E7E9EE"/>
                    </a:solidFill>
                  </a:tcPr>
                </a:tc>
                <a:tc>
                  <a:txBody>
                    <a:bodyPr/>
                    <a:lstStyle/>
                    <a:p>
                      <a:pPr algn="ctr"/>
                      <a:r>
                        <a:rPr lang="en-US" sz="1200" b="1"/>
                        <a:t>O</a:t>
                      </a:r>
                    </a:p>
                  </a:txBody>
                  <a:tcPr anchor="ctr">
                    <a:solidFill>
                      <a:srgbClr val="E7E9EE"/>
                    </a:solidFill>
                  </a:tcPr>
                </a:tc>
                <a:tc>
                  <a:txBody>
                    <a:bodyPr/>
                    <a:lstStyle/>
                    <a:p>
                      <a:pPr algn="ctr"/>
                      <a:r>
                        <a:rPr lang="en-US" sz="1200" b="1"/>
                        <a:t>12 sec</a:t>
                      </a:r>
                    </a:p>
                  </a:txBody>
                  <a:tcPr anchor="ctr">
                    <a:solidFill>
                      <a:srgbClr val="E7E9E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14 min</a:t>
                      </a:r>
                    </a:p>
                  </a:txBody>
                  <a:tcPr anchor="ctr">
                    <a:solidFill>
                      <a:srgbClr val="E7E9EE"/>
                    </a:solidFill>
                  </a:tcPr>
                </a:tc>
                <a:tc>
                  <a:txBody>
                    <a:bodyPr/>
                    <a:lstStyle/>
                    <a:p>
                      <a:pPr algn="ctr"/>
                      <a:r>
                        <a:rPr lang="en-US" sz="1200" b="1"/>
                        <a:t>36°</a:t>
                      </a:r>
                    </a:p>
                  </a:txBody>
                  <a:tcPr anchor="ctr">
                    <a:solidFill>
                      <a:srgbClr val="E7E9EE"/>
                    </a:solidFill>
                  </a:tcPr>
                </a:tc>
                <a:tc>
                  <a:txBody>
                    <a:bodyPr/>
                    <a:lstStyle/>
                    <a:p>
                      <a:pPr algn="ctr"/>
                      <a:r>
                        <a:rPr lang="en-US" sz="1200" b="1"/>
                        <a:t>50°</a:t>
                      </a:r>
                    </a:p>
                  </a:txBody>
                  <a:tcPr anchor="ctr">
                    <a:solidFill>
                      <a:srgbClr val="E7E9EE"/>
                    </a:solidFill>
                  </a:tcPr>
                </a:tc>
                <a:extLst>
                  <a:ext uri="{0D108BD9-81ED-4DB2-BD59-A6C34878D82A}">
                    <a16:rowId xmlns:a16="http://schemas.microsoft.com/office/drawing/2014/main" val="10004"/>
                  </a:ext>
                </a:extLst>
              </a:tr>
              <a:tr h="408784">
                <a:tc>
                  <a:txBody>
                    <a:bodyPr/>
                    <a:lstStyle/>
                    <a:p>
                      <a:pPr algn="ctr"/>
                      <a:endParaRPr lang="en-US" sz="1200" b="1"/>
                    </a:p>
                  </a:txBody>
                  <a:tcPr anchor="ctr">
                    <a:solidFill>
                      <a:srgbClr val="CBD0DB"/>
                    </a:solidFill>
                  </a:tcPr>
                </a:tc>
                <a:tc>
                  <a:txBody>
                    <a:bodyPr/>
                    <a:lstStyle/>
                    <a:p>
                      <a:pPr algn="ctr"/>
                      <a:r>
                        <a:rPr lang="en-US" sz="1200" b="1"/>
                        <a:t>Rheem*</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Demand</a:t>
                      </a:r>
                    </a:p>
                  </a:txBody>
                  <a:tcPr anchor="ctr">
                    <a:solidFill>
                      <a:srgbClr val="CBD0DB"/>
                    </a:solidFill>
                  </a:tcPr>
                </a:tc>
                <a:tc>
                  <a:txBody>
                    <a:bodyPr/>
                    <a:lstStyle/>
                    <a:p>
                      <a:pPr algn="ctr"/>
                      <a:r>
                        <a:rPr lang="en-US" sz="1200" b="1"/>
                        <a:t>n/a</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5 min</a:t>
                      </a:r>
                    </a:p>
                  </a:txBody>
                  <a:tcPr anchor="ctr">
                    <a:solidFill>
                      <a:srgbClr val="CBD0DB"/>
                    </a:solidFill>
                  </a:tcPr>
                </a:tc>
                <a:tc>
                  <a:txBody>
                    <a:bodyPr/>
                    <a:lstStyle/>
                    <a:p>
                      <a:pPr algn="ctr"/>
                      <a:r>
                        <a:rPr lang="en-US" sz="1200" b="1"/>
                        <a:t>B</a:t>
                      </a:r>
                    </a:p>
                  </a:txBody>
                  <a:tcPr anchor="ctr">
                    <a:solidFill>
                      <a:srgbClr val="CBD0DB"/>
                    </a:solidFill>
                  </a:tcPr>
                </a:tc>
                <a:tc>
                  <a:txBody>
                    <a:bodyPr/>
                    <a:lstStyle/>
                    <a:p>
                      <a:pPr algn="ctr"/>
                      <a:r>
                        <a:rPr lang="en-US" sz="1200" b="1"/>
                        <a:t>30 sec</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14 min</a:t>
                      </a:r>
                    </a:p>
                  </a:txBody>
                  <a:tcPr anchor="ctr">
                    <a:solidFill>
                      <a:srgbClr val="CBD0DB"/>
                    </a:solidFill>
                  </a:tcPr>
                </a:tc>
                <a:tc>
                  <a:txBody>
                    <a:bodyPr/>
                    <a:lstStyle/>
                    <a:p>
                      <a:pPr algn="ctr"/>
                      <a:r>
                        <a:rPr lang="en-US" sz="1200" b="1"/>
                        <a:t>35°</a:t>
                      </a:r>
                    </a:p>
                  </a:txBody>
                  <a:tcPr anchor="ctr">
                    <a:solidFill>
                      <a:srgbClr val="CBD0DB"/>
                    </a:solidFill>
                  </a:tcPr>
                </a:tc>
                <a:tc>
                  <a:txBody>
                    <a:bodyPr/>
                    <a:lstStyle/>
                    <a:p>
                      <a:pPr algn="ctr"/>
                      <a:r>
                        <a:rPr lang="en-US" sz="1200" b="1"/>
                        <a:t>70°</a:t>
                      </a:r>
                    </a:p>
                  </a:txBody>
                  <a:tcPr anchor="ctr">
                    <a:solidFill>
                      <a:srgbClr val="CBD0DB"/>
                    </a:solidFill>
                  </a:tcPr>
                </a:tc>
                <a:extLst>
                  <a:ext uri="{0D108BD9-81ED-4DB2-BD59-A6C34878D82A}">
                    <a16:rowId xmlns:a16="http://schemas.microsoft.com/office/drawing/2014/main" val="10005"/>
                  </a:ext>
                </a:extLst>
              </a:tr>
              <a:tr h="408784">
                <a:tc>
                  <a:txBody>
                    <a:bodyPr/>
                    <a:lstStyle/>
                    <a:p>
                      <a:pPr algn="ctr"/>
                      <a:endParaRPr lang="en-US" sz="1200" b="1"/>
                    </a:p>
                  </a:txBody>
                  <a:tcPr anchor="ctr">
                    <a:solidFill>
                      <a:srgbClr val="E7E9EE"/>
                    </a:solidFill>
                  </a:tcPr>
                </a:tc>
                <a:tc>
                  <a:txBody>
                    <a:bodyPr/>
                    <a:lstStyle/>
                    <a:p>
                      <a:pPr algn="ctr"/>
                      <a:r>
                        <a:rPr lang="en-US" sz="1200" b="1"/>
                        <a:t>York</a:t>
                      </a:r>
                    </a:p>
                  </a:txBody>
                  <a:tcPr anchor="ctr">
                    <a:solidFill>
                      <a:srgbClr val="E7E9EE"/>
                    </a:solidFill>
                  </a:tcPr>
                </a:tc>
                <a:tc>
                  <a:txBody>
                    <a:bodyPr/>
                    <a:lstStyle/>
                    <a:p>
                      <a:pPr algn="ctr"/>
                      <a:r>
                        <a:rPr lang="en-US" sz="1200" b="1"/>
                        <a:t>Demand</a:t>
                      </a:r>
                    </a:p>
                  </a:txBody>
                  <a:tcPr anchor="ctr">
                    <a:solidFill>
                      <a:srgbClr val="E7E9EE"/>
                    </a:solidFill>
                  </a:tcPr>
                </a:tc>
                <a:tc>
                  <a:txBody>
                    <a:bodyPr/>
                    <a:lstStyle/>
                    <a:p>
                      <a:pPr algn="ctr"/>
                      <a:r>
                        <a:rPr lang="en-US" sz="1200" b="1"/>
                        <a:t>n/a</a:t>
                      </a:r>
                    </a:p>
                  </a:txBody>
                  <a:tcPr anchor="ctr">
                    <a:solidFill>
                      <a:srgbClr val="E7E9E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5 min</a:t>
                      </a:r>
                    </a:p>
                  </a:txBody>
                  <a:tcPr anchor="ctr">
                    <a:solidFill>
                      <a:srgbClr val="E7E9EE"/>
                    </a:solidFill>
                  </a:tcPr>
                </a:tc>
                <a:tc>
                  <a:txBody>
                    <a:bodyPr/>
                    <a:lstStyle/>
                    <a:p>
                      <a:pPr algn="ctr"/>
                      <a:r>
                        <a:rPr lang="en-US" sz="1200" b="1"/>
                        <a:t>O</a:t>
                      </a:r>
                    </a:p>
                  </a:txBody>
                  <a:tcPr anchor="ctr">
                    <a:solidFill>
                      <a:srgbClr val="E7E9E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30 sec</a:t>
                      </a:r>
                    </a:p>
                  </a:txBody>
                  <a:tcPr anchor="ctr">
                    <a:solidFill>
                      <a:srgbClr val="E7E9EE"/>
                    </a:solidFill>
                  </a:tcPr>
                </a:tc>
                <a:tc>
                  <a:txBody>
                    <a:bodyPr/>
                    <a:lstStyle/>
                    <a:p>
                      <a:pPr algn="ctr"/>
                      <a:r>
                        <a:rPr lang="en-US" sz="1200" b="1"/>
                        <a:t>8 min</a:t>
                      </a:r>
                    </a:p>
                  </a:txBody>
                  <a:tcPr anchor="ctr">
                    <a:solidFill>
                      <a:srgbClr val="E7E9EE"/>
                    </a:solidFill>
                  </a:tcPr>
                </a:tc>
                <a:tc>
                  <a:txBody>
                    <a:bodyPr/>
                    <a:lstStyle/>
                    <a:p>
                      <a:pPr algn="ctr"/>
                      <a:r>
                        <a:rPr lang="en-US" sz="1200" b="1"/>
                        <a:t>31°</a:t>
                      </a:r>
                    </a:p>
                  </a:txBody>
                  <a:tcPr anchor="ctr">
                    <a:solidFill>
                      <a:srgbClr val="E7E9EE"/>
                    </a:solidFill>
                  </a:tcPr>
                </a:tc>
                <a:tc>
                  <a:txBody>
                    <a:bodyPr/>
                    <a:lstStyle/>
                    <a:p>
                      <a:pPr algn="ctr"/>
                      <a:r>
                        <a:rPr lang="en-US" sz="1200" b="1"/>
                        <a:t>80°</a:t>
                      </a:r>
                    </a:p>
                  </a:txBody>
                  <a:tcPr anchor="ctr">
                    <a:solidFill>
                      <a:srgbClr val="E7E9EE"/>
                    </a:solidFill>
                  </a:tcPr>
                </a:tc>
                <a:extLst>
                  <a:ext uri="{0D108BD9-81ED-4DB2-BD59-A6C34878D82A}">
                    <a16:rowId xmlns:a16="http://schemas.microsoft.com/office/drawing/2014/main" val="10006"/>
                  </a:ext>
                </a:extLst>
              </a:tr>
              <a:tr h="408784">
                <a:tc>
                  <a:txBody>
                    <a:bodyPr/>
                    <a:lstStyle/>
                    <a:p>
                      <a:pPr algn="ctr"/>
                      <a:endParaRPr lang="en-US" sz="1200" b="1"/>
                    </a:p>
                  </a:txBody>
                  <a:tcPr anchor="ctr">
                    <a:solidFill>
                      <a:srgbClr val="CBD0DB"/>
                    </a:solidFill>
                  </a:tcPr>
                </a:tc>
                <a:tc>
                  <a:txBody>
                    <a:bodyPr/>
                    <a:lstStyle/>
                    <a:p>
                      <a:pPr algn="ctr"/>
                      <a:r>
                        <a:rPr lang="en-US" sz="1200" b="1"/>
                        <a:t>Nordyne</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Demand</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n/a</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3 min</a:t>
                      </a:r>
                    </a:p>
                  </a:txBody>
                  <a:tcPr anchor="ctr">
                    <a:solidFill>
                      <a:srgbClr val="CBD0DB"/>
                    </a:solidFill>
                  </a:tcPr>
                </a:tc>
                <a:tc>
                  <a:txBody>
                    <a:bodyPr/>
                    <a:lstStyle/>
                    <a:p>
                      <a:pPr algn="ctr"/>
                      <a:r>
                        <a:rPr lang="en-US" sz="1200" b="1"/>
                        <a:t>O</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30 sec</a:t>
                      </a:r>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14 min</a:t>
                      </a:r>
                    </a:p>
                  </a:txBody>
                  <a:tcPr anchor="ctr">
                    <a:solidFill>
                      <a:srgbClr val="CBD0DB"/>
                    </a:solidFill>
                  </a:tcPr>
                </a:tc>
                <a:tc>
                  <a:txBody>
                    <a:bodyPr/>
                    <a:lstStyle/>
                    <a:p>
                      <a:pPr algn="ctr"/>
                      <a:r>
                        <a:rPr lang="en-US" sz="1200" b="1"/>
                        <a:t>35°</a:t>
                      </a:r>
                    </a:p>
                  </a:txBody>
                  <a:tcPr anchor="ctr">
                    <a:solidFill>
                      <a:srgbClr val="CBD0DB"/>
                    </a:solidFill>
                  </a:tcPr>
                </a:tc>
                <a:tc>
                  <a:txBody>
                    <a:bodyPr/>
                    <a:lstStyle/>
                    <a:p>
                      <a:pPr algn="ctr"/>
                      <a:r>
                        <a:rPr lang="en-US" sz="1200" b="1"/>
                        <a:t>70°</a:t>
                      </a:r>
                    </a:p>
                  </a:txBody>
                  <a:tcPr anchor="ctr">
                    <a:solidFill>
                      <a:srgbClr val="CBD0DB"/>
                    </a:solidFill>
                  </a:tcPr>
                </a:tc>
                <a:extLst>
                  <a:ext uri="{0D108BD9-81ED-4DB2-BD59-A6C34878D82A}">
                    <a16:rowId xmlns:a16="http://schemas.microsoft.com/office/drawing/2014/main" val="10007"/>
                  </a:ext>
                </a:extLst>
              </a:tr>
              <a:tr h="469872">
                <a:tc>
                  <a:txBody>
                    <a:bodyPr/>
                    <a:lstStyle/>
                    <a:p>
                      <a:pPr algn="ctr"/>
                      <a:endParaRPr lang="en-US" sz="1200" b="1"/>
                    </a:p>
                  </a:txBody>
                  <a:tcPr anchor="ctr">
                    <a:solidFill>
                      <a:srgbClr val="E7E9EE"/>
                    </a:solidFill>
                  </a:tcPr>
                </a:tc>
                <a:tc>
                  <a:txBody>
                    <a:bodyPr/>
                    <a:lstStyle/>
                    <a:p>
                      <a:pPr algn="ctr"/>
                      <a:r>
                        <a:rPr lang="en-US" sz="1200" b="1"/>
                        <a:t>Factory Default</a:t>
                      </a:r>
                    </a:p>
                  </a:txBody>
                  <a:tcPr anchor="ctr">
                    <a:solidFill>
                      <a:srgbClr val="E7E9EE"/>
                    </a:solidFill>
                  </a:tcPr>
                </a:tc>
                <a:tc>
                  <a:txBody>
                    <a:bodyPr/>
                    <a:lstStyle/>
                    <a:p>
                      <a:pPr algn="ctr"/>
                      <a:r>
                        <a:rPr lang="en-US" sz="1200" b="1"/>
                        <a:t>Demand</a:t>
                      </a:r>
                    </a:p>
                  </a:txBody>
                  <a:tcPr anchor="ctr">
                    <a:solidFill>
                      <a:srgbClr val="E7E9EE"/>
                    </a:solidFill>
                  </a:tcPr>
                </a:tc>
                <a:tc>
                  <a:txBody>
                    <a:bodyPr/>
                    <a:lstStyle/>
                    <a:p>
                      <a:pPr algn="ctr"/>
                      <a:r>
                        <a:rPr lang="en-US" sz="1200" b="1"/>
                        <a:t>30 min</a:t>
                      </a:r>
                    </a:p>
                  </a:txBody>
                  <a:tcPr anchor="ctr">
                    <a:solidFill>
                      <a:srgbClr val="E7E9E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5 min</a:t>
                      </a:r>
                    </a:p>
                  </a:txBody>
                  <a:tcPr anchor="ctr">
                    <a:solidFill>
                      <a:srgbClr val="E7E9EE"/>
                    </a:solidFill>
                  </a:tcPr>
                </a:tc>
                <a:tc>
                  <a:txBody>
                    <a:bodyPr/>
                    <a:lstStyle/>
                    <a:p>
                      <a:pPr algn="ctr"/>
                      <a:r>
                        <a:rPr lang="en-US" sz="1200" b="1"/>
                        <a:t>O</a:t>
                      </a:r>
                    </a:p>
                  </a:txBody>
                  <a:tcPr anchor="ctr">
                    <a:solidFill>
                      <a:srgbClr val="E7E9EE"/>
                    </a:solidFill>
                  </a:tcPr>
                </a:tc>
                <a:tc>
                  <a:txBody>
                    <a:bodyPr/>
                    <a:lstStyle/>
                    <a:p>
                      <a:pPr algn="ctr"/>
                      <a:r>
                        <a:rPr lang="en-US" sz="1200" b="1"/>
                        <a:t>30 sec</a:t>
                      </a:r>
                    </a:p>
                  </a:txBody>
                  <a:tcPr anchor="ctr">
                    <a:solidFill>
                      <a:srgbClr val="E7E9E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14 min</a:t>
                      </a:r>
                    </a:p>
                  </a:txBody>
                  <a:tcPr anchor="ctr">
                    <a:solidFill>
                      <a:srgbClr val="E7E9EE"/>
                    </a:solidFill>
                  </a:tcPr>
                </a:tc>
                <a:tc>
                  <a:txBody>
                    <a:bodyPr/>
                    <a:lstStyle/>
                    <a:p>
                      <a:pPr algn="ctr"/>
                      <a:r>
                        <a:rPr lang="en-US" sz="1200" b="1"/>
                        <a:t>34°</a:t>
                      </a:r>
                    </a:p>
                  </a:txBody>
                  <a:tcPr anchor="ctr">
                    <a:solidFill>
                      <a:srgbClr val="E7E9EE"/>
                    </a:solidFill>
                  </a:tcPr>
                </a:tc>
                <a:tc>
                  <a:txBody>
                    <a:bodyPr/>
                    <a:lstStyle/>
                    <a:p>
                      <a:pPr algn="ctr"/>
                      <a:r>
                        <a:rPr lang="en-US" sz="1200" b="1"/>
                        <a:t>70°</a:t>
                      </a:r>
                    </a:p>
                  </a:txBody>
                  <a:tcPr anchor="ctr">
                    <a:solidFill>
                      <a:srgbClr val="E7E9EE"/>
                    </a:solidFill>
                  </a:tcPr>
                </a:tc>
                <a:extLst>
                  <a:ext uri="{0D108BD9-81ED-4DB2-BD59-A6C34878D82A}">
                    <a16:rowId xmlns:a16="http://schemas.microsoft.com/office/drawing/2014/main" val="10008"/>
                  </a:ext>
                </a:extLst>
              </a:tr>
            </a:tbl>
          </a:graphicData>
        </a:graphic>
      </p:graphicFrame>
      <p:pic>
        <p:nvPicPr>
          <p:cNvPr id="8" name="Picture 2" descr="C:\Users\wra0203\Desktop\Defrost\8x8 Screens\01.png">
            <a:extLst>
              <a:ext uri="{FF2B5EF4-FFF2-40B4-BE49-F238E27FC236}">
                <a16:creationId xmlns:a16="http://schemas.microsoft.com/office/drawing/2014/main" id="{9707FC7C-DCB0-004A-A931-D2B887F6C4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4874" y="2530405"/>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3" descr="C:\Users\wra0203\Desktop\Defrost\8x8 Screens\02.png">
            <a:extLst>
              <a:ext uri="{FF2B5EF4-FFF2-40B4-BE49-F238E27FC236}">
                <a16:creationId xmlns:a16="http://schemas.microsoft.com/office/drawing/2014/main" id="{FEA7AB0C-0D99-F248-97DD-0559C94A37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4874" y="2937621"/>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C:\Users\wra0203\Desktop\Defrost\8x8 Screens\03.png">
            <a:extLst>
              <a:ext uri="{FF2B5EF4-FFF2-40B4-BE49-F238E27FC236}">
                <a16:creationId xmlns:a16="http://schemas.microsoft.com/office/drawing/2014/main" id="{F4A31117-DD20-CA4D-87F6-107A5D8EC5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94874" y="3347925"/>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5" descr="C:\Users\wra0203\Desktop\Defrost\8x8 Screens\04.png">
            <a:extLst>
              <a:ext uri="{FF2B5EF4-FFF2-40B4-BE49-F238E27FC236}">
                <a16:creationId xmlns:a16="http://schemas.microsoft.com/office/drawing/2014/main" id="{773F6ED1-5473-0A48-A58B-68DD502C82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4873" y="3777369"/>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C:\Users\wra0203\Desktop\Defrost\8x8 Screens\05.png">
            <a:extLst>
              <a:ext uri="{FF2B5EF4-FFF2-40B4-BE49-F238E27FC236}">
                <a16:creationId xmlns:a16="http://schemas.microsoft.com/office/drawing/2014/main" id="{8AF1931F-3C19-2142-BADC-DE68F5C836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94873" y="4184126"/>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7" descr="C:\Users\wra0203\Desktop\Defrost\8x8 Screens\06.png">
            <a:extLst>
              <a:ext uri="{FF2B5EF4-FFF2-40B4-BE49-F238E27FC236}">
                <a16:creationId xmlns:a16="http://schemas.microsoft.com/office/drawing/2014/main" id="{D65C10CB-F2A6-064F-89D6-3AA54DCAE6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94873" y="4574138"/>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8" descr="C:\Users\wra0203\Desktop\Defrost\8x8 Screens\07.png">
            <a:extLst>
              <a:ext uri="{FF2B5EF4-FFF2-40B4-BE49-F238E27FC236}">
                <a16:creationId xmlns:a16="http://schemas.microsoft.com/office/drawing/2014/main" id="{521206A4-53A4-5E48-8E9E-B800773376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94873" y="4980895"/>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9" descr="C:\Users\wra0203\Desktop\Defrost\8x8 Screens\08.png">
            <a:extLst>
              <a:ext uri="{FF2B5EF4-FFF2-40B4-BE49-F238E27FC236}">
                <a16:creationId xmlns:a16="http://schemas.microsoft.com/office/drawing/2014/main" id="{87DE64A1-9327-2945-BA07-27BCA12D28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4873" y="5413163"/>
            <a:ext cx="353394" cy="2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70CFF73-8B62-41C1-A0C1-CC56CCF8BEA3}"/>
              </a:ext>
            </a:extLst>
          </p:cNvPr>
          <p:cNvSpPr txBox="1">
            <a:spLocks/>
          </p:cNvSpPr>
          <p:nvPr/>
        </p:nvSpPr>
        <p:spPr bwMode="auto">
          <a:xfrm>
            <a:off x="400575" y="5812850"/>
            <a:ext cx="8346025" cy="548350"/>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a:t>Additional adjustments i.e. setting demand defrost or changing the defrost enable &amp; terminate coil temp are customizable in the options portion of programming that utilizes the 8x8 LED Matrix, the “option”, and “select” buttons.</a:t>
            </a:r>
          </a:p>
          <a:p>
            <a:pPr marL="0" indent="0">
              <a:buFont typeface="Arial" panose="020B0604020202020204" pitchFamily="34" charset="0"/>
              <a:buNone/>
            </a:pPr>
            <a:br>
              <a:rPr lang="en-US" kern="0"/>
            </a:br>
            <a:endParaRPr lang="en-US" kern="0">
              <a:cs typeface="Arial"/>
            </a:endParaRPr>
          </a:p>
          <a:p>
            <a:pPr marL="0" indent="0">
              <a:buFont typeface="Arial" panose="020B0604020202020204" pitchFamily="34" charset="0"/>
              <a:buNone/>
            </a:pPr>
            <a:br>
              <a:rPr lang="en-US" kern="0"/>
            </a:br>
            <a:br>
              <a:rPr lang="en-US" kern="0"/>
            </a:br>
            <a:endParaRPr lang="en-US" kern="0"/>
          </a:p>
          <a:p>
            <a:endParaRPr lang="en-US" kern="0"/>
          </a:p>
        </p:txBody>
      </p:sp>
    </p:spTree>
    <p:extLst>
      <p:ext uri="{BB962C8B-B14F-4D97-AF65-F5344CB8AC3E}">
        <p14:creationId xmlns:p14="http://schemas.microsoft.com/office/powerpoint/2010/main" val="26208377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BE4D-E418-8C4E-BD88-ABE2D89303F8}"/>
              </a:ext>
            </a:extLst>
          </p:cNvPr>
          <p:cNvSpPr>
            <a:spLocks noGrp="1"/>
          </p:cNvSpPr>
          <p:nvPr>
            <p:ph type="title"/>
          </p:nvPr>
        </p:nvSpPr>
        <p:spPr/>
        <p:txBody>
          <a:bodyPr/>
          <a:lstStyle/>
          <a:p>
            <a:r>
              <a:rPr lang="en-US" b="1"/>
              <a:t>Troubleshooting</a:t>
            </a:r>
            <a:endParaRPr lang="en-US"/>
          </a:p>
        </p:txBody>
      </p:sp>
      <p:graphicFrame>
        <p:nvGraphicFramePr>
          <p:cNvPr id="31" name="Table 30">
            <a:extLst>
              <a:ext uri="{FF2B5EF4-FFF2-40B4-BE49-F238E27FC236}">
                <a16:creationId xmlns:a16="http://schemas.microsoft.com/office/drawing/2014/main" id="{0E5F4A97-1DAE-7F4F-AC0A-2A6BB53FB5C0}"/>
              </a:ext>
            </a:extLst>
          </p:cNvPr>
          <p:cNvGraphicFramePr>
            <a:graphicFrameLocks noGrp="1"/>
          </p:cNvGraphicFramePr>
          <p:nvPr>
            <p:extLst>
              <p:ext uri="{D42A27DB-BD31-4B8C-83A1-F6EECF244321}">
                <p14:modId xmlns:p14="http://schemas.microsoft.com/office/powerpoint/2010/main" val="1102700667"/>
              </p:ext>
            </p:extLst>
          </p:nvPr>
        </p:nvGraphicFramePr>
        <p:xfrm>
          <a:off x="452081" y="1194179"/>
          <a:ext cx="8503827" cy="5330882"/>
        </p:xfrm>
        <a:graphic>
          <a:graphicData uri="http://schemas.openxmlformats.org/drawingml/2006/table">
            <a:tbl>
              <a:tblPr firstRow="1" bandRow="1">
                <a:tableStyleId>{21E4AEA4-8DFA-4A89-87EB-49C32662AFE0}</a:tableStyleId>
              </a:tblPr>
              <a:tblGrid>
                <a:gridCol w="1005830">
                  <a:extLst>
                    <a:ext uri="{9D8B030D-6E8A-4147-A177-3AD203B41FA5}">
                      <a16:colId xmlns:a16="http://schemas.microsoft.com/office/drawing/2014/main" val="20000"/>
                    </a:ext>
                  </a:extLst>
                </a:gridCol>
                <a:gridCol w="1737341">
                  <a:extLst>
                    <a:ext uri="{9D8B030D-6E8A-4147-A177-3AD203B41FA5}">
                      <a16:colId xmlns:a16="http://schemas.microsoft.com/office/drawing/2014/main" val="20001"/>
                    </a:ext>
                  </a:extLst>
                </a:gridCol>
                <a:gridCol w="5760656">
                  <a:extLst>
                    <a:ext uri="{9D8B030D-6E8A-4147-A177-3AD203B41FA5}">
                      <a16:colId xmlns:a16="http://schemas.microsoft.com/office/drawing/2014/main" val="20002"/>
                    </a:ext>
                  </a:extLst>
                </a:gridCol>
              </a:tblGrid>
              <a:tr h="476377">
                <a:tc>
                  <a:txBody>
                    <a:bodyPr/>
                    <a:lstStyle/>
                    <a:p>
                      <a:pPr algn="ctr"/>
                      <a:r>
                        <a:rPr lang="en-US" sz="1400" b="0"/>
                        <a:t>Display</a:t>
                      </a:r>
                    </a:p>
                  </a:txBody>
                  <a:tcPr anchor="ctr">
                    <a:solidFill>
                      <a:schemeClr val="tx2"/>
                    </a:solidFill>
                  </a:tcPr>
                </a:tc>
                <a:tc>
                  <a:txBody>
                    <a:bodyPr/>
                    <a:lstStyle/>
                    <a:p>
                      <a:pPr algn="ctr"/>
                      <a:r>
                        <a:rPr lang="en-US" sz="1400" b="0"/>
                        <a:t>Condition</a:t>
                      </a:r>
                    </a:p>
                  </a:txBody>
                  <a:tcPr anchor="ctr">
                    <a:solidFill>
                      <a:schemeClr val="tx2"/>
                    </a:solidFill>
                  </a:tcPr>
                </a:tc>
                <a:tc>
                  <a:txBody>
                    <a:bodyPr/>
                    <a:lstStyle/>
                    <a:p>
                      <a:pPr algn="ctr"/>
                      <a:r>
                        <a:rPr lang="en-US" sz="1400" b="0"/>
                        <a:t>Comments</a:t>
                      </a:r>
                      <a:r>
                        <a:rPr lang="en-US" sz="1400" b="0" baseline="0"/>
                        <a:t> for Troubleshooting</a:t>
                      </a:r>
                      <a:endParaRPr lang="en-US" sz="1400" b="0"/>
                    </a:p>
                  </a:txBody>
                  <a:tcPr anchor="ctr">
                    <a:solidFill>
                      <a:schemeClr val="tx2"/>
                    </a:solidFill>
                  </a:tcPr>
                </a:tc>
                <a:extLst>
                  <a:ext uri="{0D108BD9-81ED-4DB2-BD59-A6C34878D82A}">
                    <a16:rowId xmlns:a16="http://schemas.microsoft.com/office/drawing/2014/main" val="10000"/>
                  </a:ext>
                </a:extLst>
              </a:tr>
              <a:tr h="567115">
                <a:tc>
                  <a:txBody>
                    <a:bodyPr/>
                    <a:lstStyle/>
                    <a:p>
                      <a:pPr algn="ctr"/>
                      <a:endParaRPr lang="en-US" sz="1200"/>
                    </a:p>
                  </a:txBody>
                  <a:tcPr>
                    <a:solidFill>
                      <a:srgbClr val="CBD0DB"/>
                    </a:solidFill>
                  </a:tcPr>
                </a:tc>
                <a:tc>
                  <a:txBody>
                    <a:bodyPr/>
                    <a:lstStyle/>
                    <a:p>
                      <a:pPr algn="ctr"/>
                      <a:r>
                        <a:rPr lang="en-US" sz="1200" b="1"/>
                        <a:t>Power Up</a:t>
                      </a:r>
                    </a:p>
                  </a:txBody>
                  <a:tcPr anchor="ctr">
                    <a:solidFill>
                      <a:srgbClr val="CBD0DB"/>
                    </a:solidFill>
                  </a:tcPr>
                </a:tc>
                <a:tc>
                  <a:txBody>
                    <a:bodyPr/>
                    <a:lstStyle/>
                    <a:p>
                      <a:pPr algn="ctr"/>
                      <a:r>
                        <a:rPr lang="en-US" sz="1200"/>
                        <a:t>Normal Operation</a:t>
                      </a:r>
                    </a:p>
                    <a:p>
                      <a:pPr algn="ctr"/>
                      <a:r>
                        <a:rPr lang="en-US" sz="1200"/>
                        <a:t>During Power up all LED’s on the 8 x 8 matrix</a:t>
                      </a:r>
                      <a:r>
                        <a:rPr lang="en-US" sz="1200" baseline="0"/>
                        <a:t> display will light up</a:t>
                      </a:r>
                      <a:endParaRPr lang="en-US" sz="1200"/>
                    </a:p>
                  </a:txBody>
                  <a:tcPr anchor="ctr">
                    <a:solidFill>
                      <a:srgbClr val="CBD0DB"/>
                    </a:solidFill>
                  </a:tcPr>
                </a:tc>
                <a:extLst>
                  <a:ext uri="{0D108BD9-81ED-4DB2-BD59-A6C34878D82A}">
                    <a16:rowId xmlns:a16="http://schemas.microsoft.com/office/drawing/2014/main" val="10001"/>
                  </a:ext>
                </a:extLst>
              </a:tr>
              <a:tr h="476377">
                <a:tc>
                  <a:txBody>
                    <a:bodyPr/>
                    <a:lstStyle/>
                    <a:p>
                      <a:pPr algn="ctr"/>
                      <a:endParaRPr lang="en-US" sz="1200"/>
                    </a:p>
                  </a:txBody>
                  <a:tcPr>
                    <a:solidFill>
                      <a:srgbClr val="E7E9EE"/>
                    </a:solidFill>
                  </a:tcPr>
                </a:tc>
                <a:tc>
                  <a:txBody>
                    <a:bodyPr/>
                    <a:lstStyle/>
                    <a:p>
                      <a:pPr algn="ctr"/>
                      <a:r>
                        <a:rPr lang="en-US" sz="1200" b="1"/>
                        <a:t>Standby</a:t>
                      </a:r>
                    </a:p>
                  </a:txBody>
                  <a:tcPr anchor="ctr">
                    <a:solidFill>
                      <a:srgbClr val="E7E9EE"/>
                    </a:solidFill>
                  </a:tcPr>
                </a:tc>
                <a:tc>
                  <a:txBody>
                    <a:bodyPr/>
                    <a:lstStyle/>
                    <a:p>
                      <a:pPr algn="ctr"/>
                      <a:r>
                        <a:rPr lang="en-US" sz="1200"/>
                        <a:t>Normal operation with power and no active call </a:t>
                      </a:r>
                    </a:p>
                  </a:txBody>
                  <a:tcPr anchor="ctr">
                    <a:solidFill>
                      <a:srgbClr val="E7E9EE"/>
                    </a:solidFill>
                  </a:tcPr>
                </a:tc>
                <a:extLst>
                  <a:ext uri="{0D108BD9-81ED-4DB2-BD59-A6C34878D82A}">
                    <a16:rowId xmlns:a16="http://schemas.microsoft.com/office/drawing/2014/main" val="10002"/>
                  </a:ext>
                </a:extLst>
              </a:tr>
              <a:tr h="669196">
                <a:tc>
                  <a:txBody>
                    <a:bodyPr/>
                    <a:lstStyle/>
                    <a:p>
                      <a:pPr algn="ctr"/>
                      <a:endParaRPr lang="en-US" sz="1200"/>
                    </a:p>
                  </a:txBody>
                  <a:tcPr>
                    <a:solidFill>
                      <a:srgbClr val="CBD0DB"/>
                    </a:solidFill>
                  </a:tcPr>
                </a:tc>
                <a:tc>
                  <a:txBody>
                    <a:bodyPr/>
                    <a:lstStyle/>
                    <a:p>
                      <a:pPr algn="ctr"/>
                      <a:r>
                        <a:rPr lang="en-US" sz="1200" b="1"/>
                        <a:t>Running in Cooling</a:t>
                      </a:r>
                      <a:r>
                        <a:rPr lang="en-US" sz="1200" b="1" baseline="0"/>
                        <a:t> Mode</a:t>
                      </a:r>
                      <a:endParaRPr lang="en-US" sz="1200" b="1"/>
                    </a:p>
                  </a:txBody>
                  <a:tcPr anchor="ctr">
                    <a:solidFill>
                      <a:srgbClr val="CBD0DB"/>
                    </a:solidFill>
                  </a:tcPr>
                </a:tc>
                <a:tc>
                  <a:txBody>
                    <a:bodyPr/>
                    <a:lstStyle/>
                    <a:p>
                      <a:pPr algn="ctr"/>
                      <a:r>
                        <a:rPr lang="en-US" sz="1200"/>
                        <a:t>Steady on represents an active call for cooling. </a:t>
                      </a:r>
                    </a:p>
                    <a:p>
                      <a:pPr algn="ctr"/>
                      <a:r>
                        <a:rPr lang="en-US" sz="1200"/>
                        <a:t>Blinking represents short cycle or other time delay active with a compressor demand. </a:t>
                      </a:r>
                    </a:p>
                  </a:txBody>
                  <a:tcPr anchor="ctr">
                    <a:solidFill>
                      <a:srgbClr val="CBD0DB"/>
                    </a:solidFill>
                  </a:tcPr>
                </a:tc>
                <a:extLst>
                  <a:ext uri="{0D108BD9-81ED-4DB2-BD59-A6C34878D82A}">
                    <a16:rowId xmlns:a16="http://schemas.microsoft.com/office/drawing/2014/main" val="10003"/>
                  </a:ext>
                </a:extLst>
              </a:tr>
              <a:tr h="669196">
                <a:tc>
                  <a:txBody>
                    <a:bodyPr/>
                    <a:lstStyle/>
                    <a:p>
                      <a:pPr algn="ctr"/>
                      <a:endParaRPr lang="en-US" sz="1200"/>
                    </a:p>
                  </a:txBody>
                  <a:tcPr>
                    <a:solidFill>
                      <a:srgbClr val="E7E9EE"/>
                    </a:solidFill>
                  </a:tcPr>
                </a:tc>
                <a:tc>
                  <a:txBody>
                    <a:bodyPr/>
                    <a:lstStyle/>
                    <a:p>
                      <a:pPr algn="ctr"/>
                      <a:r>
                        <a:rPr lang="en-US" sz="1200" b="1"/>
                        <a:t>Running in Heating Mode</a:t>
                      </a:r>
                    </a:p>
                  </a:txBody>
                  <a:tcPr anchor="ctr">
                    <a:solidFill>
                      <a:srgbClr val="E7E9EE"/>
                    </a:solidFill>
                  </a:tcPr>
                </a:tc>
                <a:tc>
                  <a:txBody>
                    <a:bodyPr/>
                    <a:lstStyle/>
                    <a:p>
                      <a:pPr algn="ctr"/>
                      <a:r>
                        <a:rPr lang="en-US" sz="1200"/>
                        <a:t>Steady on represents an active call for heating. </a:t>
                      </a:r>
                    </a:p>
                    <a:p>
                      <a:pPr algn="ctr"/>
                      <a:r>
                        <a:rPr lang="en-US" sz="1200"/>
                        <a:t>Blinking represents short cycle or other time delay active with a compressor demand. </a:t>
                      </a:r>
                    </a:p>
                  </a:txBody>
                  <a:tcPr anchor="ctr">
                    <a:solidFill>
                      <a:srgbClr val="E7E9EE"/>
                    </a:solidFill>
                  </a:tcPr>
                </a:tc>
                <a:extLst>
                  <a:ext uri="{0D108BD9-81ED-4DB2-BD59-A6C34878D82A}">
                    <a16:rowId xmlns:a16="http://schemas.microsoft.com/office/drawing/2014/main" val="10004"/>
                  </a:ext>
                </a:extLst>
              </a:tr>
              <a:tr h="567115">
                <a:tc>
                  <a:txBody>
                    <a:bodyPr/>
                    <a:lstStyle/>
                    <a:p>
                      <a:pPr algn="ctr"/>
                      <a:endParaRPr lang="en-US" sz="1200"/>
                    </a:p>
                  </a:txBody>
                  <a:tcPr>
                    <a:solidFill>
                      <a:srgbClr val="CBD0DB"/>
                    </a:solidFill>
                  </a:tcPr>
                </a:tc>
                <a:tc>
                  <a:txBody>
                    <a:bodyPr/>
                    <a:lstStyle/>
                    <a:p>
                      <a:pPr algn="ctr"/>
                      <a:r>
                        <a:rPr lang="en-US" sz="1200" b="1"/>
                        <a:t>Running in Defrost Mode</a:t>
                      </a:r>
                    </a:p>
                  </a:txBody>
                  <a:tcPr anchor="ctr">
                    <a:solidFill>
                      <a:srgbClr val="CBD0DB"/>
                    </a:solidFill>
                  </a:tcPr>
                </a:tc>
                <a:tc>
                  <a:txBody>
                    <a:bodyPr/>
                    <a:lstStyle/>
                    <a:p>
                      <a:pPr algn="ctr"/>
                      <a:r>
                        <a:rPr lang="en-US" sz="1200"/>
                        <a:t>Represents the control in defrost mode</a:t>
                      </a:r>
                    </a:p>
                  </a:txBody>
                  <a:tcPr anchor="ctr">
                    <a:solidFill>
                      <a:srgbClr val="CBD0DB"/>
                    </a:solidFill>
                  </a:tcPr>
                </a:tc>
                <a:extLst>
                  <a:ext uri="{0D108BD9-81ED-4DB2-BD59-A6C34878D82A}">
                    <a16:rowId xmlns:a16="http://schemas.microsoft.com/office/drawing/2014/main" val="10005"/>
                  </a:ext>
                </a:extLst>
              </a:tr>
              <a:tr h="567115">
                <a:tc>
                  <a:txBody>
                    <a:bodyPr/>
                    <a:lstStyle/>
                    <a:p>
                      <a:pPr algn="ctr"/>
                      <a:endParaRPr lang="en-US" sz="1200"/>
                    </a:p>
                  </a:txBody>
                  <a:tcPr>
                    <a:solidFill>
                      <a:srgbClr val="E7E9EE"/>
                    </a:solidFill>
                  </a:tcPr>
                </a:tc>
                <a:tc>
                  <a:txBody>
                    <a:bodyPr/>
                    <a:lstStyle/>
                    <a:p>
                      <a:pPr algn="ctr"/>
                      <a:r>
                        <a:rPr lang="en-US" sz="1200" b="1"/>
                        <a:t>Field Test</a:t>
                      </a:r>
                      <a:r>
                        <a:rPr lang="en-US" sz="1200" b="1" baseline="0"/>
                        <a:t> Mode</a:t>
                      </a:r>
                      <a:endParaRPr lang="en-US" sz="1200" b="1"/>
                    </a:p>
                  </a:txBody>
                  <a:tcPr anchor="ctr">
                    <a:solidFill>
                      <a:srgbClr val="E7E9EE"/>
                    </a:solidFill>
                  </a:tcPr>
                </a:tc>
                <a:tc>
                  <a:txBody>
                    <a:bodyPr/>
                    <a:lstStyle/>
                    <a:p>
                      <a:pPr algn="ctr"/>
                      <a:r>
                        <a:rPr lang="en-US" sz="1200"/>
                        <a:t>Displayed</a:t>
                      </a:r>
                      <a:r>
                        <a:rPr lang="en-US" sz="1200" baseline="0"/>
                        <a:t> till the OPTION+SELECT buttons are pressed</a:t>
                      </a:r>
                    </a:p>
                    <a:p>
                      <a:pPr algn="ctr"/>
                      <a:r>
                        <a:rPr lang="en-US" sz="1200" baseline="0"/>
                        <a:t>Applicable to short cycle bypass as well as forced defrost field test mode</a:t>
                      </a:r>
                      <a:endParaRPr lang="en-US" sz="1200"/>
                    </a:p>
                  </a:txBody>
                  <a:tcPr anchor="ctr">
                    <a:solidFill>
                      <a:srgbClr val="E7E9EE"/>
                    </a:solidFill>
                  </a:tcPr>
                </a:tc>
                <a:extLst>
                  <a:ext uri="{0D108BD9-81ED-4DB2-BD59-A6C34878D82A}">
                    <a16:rowId xmlns:a16="http://schemas.microsoft.com/office/drawing/2014/main" val="10006"/>
                  </a:ext>
                </a:extLst>
              </a:tr>
              <a:tr h="862014">
                <a:tc>
                  <a:txBody>
                    <a:bodyPr/>
                    <a:lstStyle/>
                    <a:p>
                      <a:pPr algn="ctr"/>
                      <a:endParaRPr lang="en-US" sz="1200"/>
                    </a:p>
                  </a:txBody>
                  <a:tcPr>
                    <a:solidFill>
                      <a:srgbClr val="CBD0DB"/>
                    </a:solidFill>
                  </a:tcPr>
                </a:tc>
                <a:tc>
                  <a:txBody>
                    <a:bodyPr/>
                    <a:lstStyle/>
                    <a:p>
                      <a:pPr algn="ctr"/>
                      <a:r>
                        <a:rPr lang="en-US" sz="1200" b="1"/>
                        <a:t>LPS Trip</a:t>
                      </a:r>
                    </a:p>
                  </a:txBody>
                  <a:tcPr anchor="ctr">
                    <a:solidFill>
                      <a:srgbClr val="CBD0DB"/>
                    </a:solidFill>
                  </a:tcPr>
                </a:tc>
                <a:tc>
                  <a:txBody>
                    <a:bodyPr/>
                    <a:lstStyle/>
                    <a:p>
                      <a:pPr algn="ctr"/>
                      <a:r>
                        <a:rPr lang="en-US" sz="1200"/>
                        <a:t>Low Pressure switch must be connected to</a:t>
                      </a:r>
                      <a:r>
                        <a:rPr lang="en-US" sz="1200" baseline="0"/>
                        <a:t> the Universal Heat Pump Defrost control and an option selected from the menu. If low pressure switch opens during an active call the system will shut down. Normal operation will resume after switch is closed</a:t>
                      </a:r>
                      <a:endParaRPr lang="en-US" sz="1200"/>
                    </a:p>
                  </a:txBody>
                  <a:tcPr anchor="ctr">
                    <a:solidFill>
                      <a:srgbClr val="CBD0DB"/>
                    </a:solidFill>
                  </a:tcPr>
                </a:tc>
                <a:extLst>
                  <a:ext uri="{0D108BD9-81ED-4DB2-BD59-A6C34878D82A}">
                    <a16:rowId xmlns:a16="http://schemas.microsoft.com/office/drawing/2014/main" val="10007"/>
                  </a:ext>
                </a:extLst>
              </a:tr>
              <a:tr h="476377">
                <a:tc>
                  <a:txBody>
                    <a:bodyPr/>
                    <a:lstStyle/>
                    <a:p>
                      <a:pPr algn="ctr"/>
                      <a:endParaRPr lang="en-US" sz="1200"/>
                    </a:p>
                  </a:txBody>
                  <a:tcPr>
                    <a:solidFill>
                      <a:srgbClr val="E7E9EE"/>
                    </a:solidFill>
                  </a:tcPr>
                </a:tc>
                <a:tc>
                  <a:txBody>
                    <a:bodyPr/>
                    <a:lstStyle/>
                    <a:p>
                      <a:pPr algn="ctr"/>
                      <a:r>
                        <a:rPr lang="en-US" sz="1200" b="1"/>
                        <a:t>LPS Lockout</a:t>
                      </a:r>
                    </a:p>
                  </a:txBody>
                  <a:tcPr anchor="ctr">
                    <a:solidFill>
                      <a:srgbClr val="E7E9EE"/>
                    </a:solidFill>
                  </a:tcPr>
                </a:tc>
                <a:tc>
                  <a:txBody>
                    <a:bodyPr/>
                    <a:lstStyle/>
                    <a:p>
                      <a:pPr algn="ctr"/>
                      <a:r>
                        <a:rPr lang="en-US" sz="1200"/>
                        <a:t>If the Low Pressure switch opens 3 times the control will lockout</a:t>
                      </a:r>
                    </a:p>
                  </a:txBody>
                  <a:tcPr anchor="ctr">
                    <a:solidFill>
                      <a:srgbClr val="E7E9EE"/>
                    </a:solidFill>
                  </a:tcPr>
                </a:tc>
                <a:extLst>
                  <a:ext uri="{0D108BD9-81ED-4DB2-BD59-A6C34878D82A}">
                    <a16:rowId xmlns:a16="http://schemas.microsoft.com/office/drawing/2014/main" val="10008"/>
                  </a:ext>
                </a:extLst>
              </a:tr>
            </a:tbl>
          </a:graphicData>
        </a:graphic>
      </p:graphicFrame>
      <p:pic>
        <p:nvPicPr>
          <p:cNvPr id="32" name="Picture 2" descr="C:\Users\wra0203\Desktop\Defrost\8x8 Screens\Blank.png">
            <a:extLst>
              <a:ext uri="{FF2B5EF4-FFF2-40B4-BE49-F238E27FC236}">
                <a16:creationId xmlns:a16="http://schemas.microsoft.com/office/drawing/2014/main" id="{C829BD1A-BA6D-F345-9389-E8FBA3BD7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736" y="171184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3" descr="C:\Users\wra0203\Desktop\Defrost\8x8 Screens\Standby.png">
            <a:extLst>
              <a:ext uri="{FF2B5EF4-FFF2-40B4-BE49-F238E27FC236}">
                <a16:creationId xmlns:a16="http://schemas.microsoft.com/office/drawing/2014/main" id="{2E8A0864-8A9E-7340-906F-BD28AAF039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36" y="2236705"/>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 name="Picture 4" descr="C:\Users\wra0203\Desktop\Defrost\8x8 Screens\Running Cool Mode.png">
            <a:extLst>
              <a:ext uri="{FF2B5EF4-FFF2-40B4-BE49-F238E27FC236}">
                <a16:creationId xmlns:a16="http://schemas.microsoft.com/office/drawing/2014/main" id="{EE6AA809-27BA-584C-91AA-3421F0F119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736" y="2846560"/>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 name="Picture 5" descr="C:\Users\wra0203\Desktop\Defrost\8x8 Screens\Running In Heat Mode.png">
            <a:extLst>
              <a:ext uri="{FF2B5EF4-FFF2-40B4-BE49-F238E27FC236}">
                <a16:creationId xmlns:a16="http://schemas.microsoft.com/office/drawing/2014/main" id="{29C53E6C-3E24-F148-BBD3-61EF202AD9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736" y="347693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 name="Picture 6" descr="C:\Users\wra0203\Desktop\Defrost\8x8 Screens\Running in Defrost Mode.png">
            <a:extLst>
              <a:ext uri="{FF2B5EF4-FFF2-40B4-BE49-F238E27FC236}">
                <a16:creationId xmlns:a16="http://schemas.microsoft.com/office/drawing/2014/main" id="{567E8F56-32D0-5B4D-B714-3911B64BB6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736" y="4093351"/>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7" descr="C:\Users\wra0203\Desktop\Defrost\8x8 Screens\Test.png">
            <a:extLst>
              <a:ext uri="{FF2B5EF4-FFF2-40B4-BE49-F238E27FC236}">
                <a16:creationId xmlns:a16="http://schemas.microsoft.com/office/drawing/2014/main" id="{60E5EC44-FC01-2345-A0FF-BDC8298068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736" y="4657707"/>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8" descr="C:\Users\wra0203\Desktop\Defrost\8x8 Screens\Quick Set Up by OEM 1.png">
            <a:extLst>
              <a:ext uri="{FF2B5EF4-FFF2-40B4-BE49-F238E27FC236}">
                <a16:creationId xmlns:a16="http://schemas.microsoft.com/office/drawing/2014/main" id="{54E1F851-23FE-1648-AB7D-929E4702F5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736" y="5406504"/>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 name="Picture 9" descr="C:\Users\wra0203\Desktop\Defrost\8x8 Screens\LPS Lockout.png">
            <a:extLst>
              <a:ext uri="{FF2B5EF4-FFF2-40B4-BE49-F238E27FC236}">
                <a16:creationId xmlns:a16="http://schemas.microsoft.com/office/drawing/2014/main" id="{91B3A3B2-8CD4-274C-9FAC-90D292CDB5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736" y="6049771"/>
            <a:ext cx="541455"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530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B350-E9ED-4147-9CDF-611C4692F4D4}"/>
              </a:ext>
            </a:extLst>
          </p:cNvPr>
          <p:cNvSpPr>
            <a:spLocks noGrp="1"/>
          </p:cNvSpPr>
          <p:nvPr>
            <p:ph type="title"/>
          </p:nvPr>
        </p:nvSpPr>
        <p:spPr/>
        <p:txBody>
          <a:bodyPr/>
          <a:lstStyle/>
          <a:p>
            <a:r>
              <a:rPr lang="en-US" b="1"/>
              <a:t>Troubleshooting cont.</a:t>
            </a:r>
          </a:p>
        </p:txBody>
      </p:sp>
      <p:graphicFrame>
        <p:nvGraphicFramePr>
          <p:cNvPr id="4" name="Table 3">
            <a:extLst>
              <a:ext uri="{FF2B5EF4-FFF2-40B4-BE49-F238E27FC236}">
                <a16:creationId xmlns:a16="http://schemas.microsoft.com/office/drawing/2014/main" id="{06FD8C43-5F68-DB43-9468-A4C118793F14}"/>
              </a:ext>
            </a:extLst>
          </p:cNvPr>
          <p:cNvGraphicFramePr>
            <a:graphicFrameLocks noGrp="1"/>
          </p:cNvGraphicFramePr>
          <p:nvPr>
            <p:extLst>
              <p:ext uri="{D42A27DB-BD31-4B8C-83A1-F6EECF244321}">
                <p14:modId xmlns:p14="http://schemas.microsoft.com/office/powerpoint/2010/main" val="3309429361"/>
              </p:ext>
            </p:extLst>
          </p:nvPr>
        </p:nvGraphicFramePr>
        <p:xfrm>
          <a:off x="365807" y="1397000"/>
          <a:ext cx="8412387" cy="4736595"/>
        </p:xfrm>
        <a:graphic>
          <a:graphicData uri="http://schemas.openxmlformats.org/drawingml/2006/table">
            <a:tbl>
              <a:tblPr firstRow="1" bandRow="1">
                <a:tableStyleId>{21E4AEA4-8DFA-4A89-87EB-49C32662AFE0}</a:tableStyleId>
              </a:tblPr>
              <a:tblGrid>
                <a:gridCol w="1097268">
                  <a:extLst>
                    <a:ext uri="{9D8B030D-6E8A-4147-A177-3AD203B41FA5}">
                      <a16:colId xmlns:a16="http://schemas.microsoft.com/office/drawing/2014/main" val="20000"/>
                    </a:ext>
                  </a:extLst>
                </a:gridCol>
                <a:gridCol w="1645902">
                  <a:extLst>
                    <a:ext uri="{9D8B030D-6E8A-4147-A177-3AD203B41FA5}">
                      <a16:colId xmlns:a16="http://schemas.microsoft.com/office/drawing/2014/main" val="20001"/>
                    </a:ext>
                  </a:extLst>
                </a:gridCol>
                <a:gridCol w="5669217">
                  <a:extLst>
                    <a:ext uri="{9D8B030D-6E8A-4147-A177-3AD203B41FA5}">
                      <a16:colId xmlns:a16="http://schemas.microsoft.com/office/drawing/2014/main" val="20002"/>
                    </a:ext>
                  </a:extLst>
                </a:gridCol>
              </a:tblGrid>
              <a:tr h="477537">
                <a:tc>
                  <a:txBody>
                    <a:bodyPr/>
                    <a:lstStyle/>
                    <a:p>
                      <a:pPr algn="ctr"/>
                      <a:r>
                        <a:rPr lang="en-US" sz="1400" b="0"/>
                        <a:t>Display</a:t>
                      </a:r>
                    </a:p>
                  </a:txBody>
                  <a:tcPr anchor="ctr">
                    <a:solidFill>
                      <a:schemeClr val="tx2"/>
                    </a:solidFill>
                  </a:tcPr>
                </a:tc>
                <a:tc>
                  <a:txBody>
                    <a:bodyPr/>
                    <a:lstStyle/>
                    <a:p>
                      <a:pPr algn="ctr"/>
                      <a:r>
                        <a:rPr lang="en-US" sz="1400" b="0"/>
                        <a:t>Condition</a:t>
                      </a:r>
                    </a:p>
                  </a:txBody>
                  <a:tcPr anchor="ctr">
                    <a:solidFill>
                      <a:schemeClr val="tx2"/>
                    </a:solidFill>
                  </a:tcPr>
                </a:tc>
                <a:tc>
                  <a:txBody>
                    <a:bodyPr/>
                    <a:lstStyle/>
                    <a:p>
                      <a:pPr algn="ctr"/>
                      <a:r>
                        <a:rPr lang="en-US" sz="1400" b="0"/>
                        <a:t>Comments</a:t>
                      </a:r>
                      <a:r>
                        <a:rPr lang="en-US" sz="1400" b="0" baseline="0"/>
                        <a:t> for Troubleshooting</a:t>
                      </a:r>
                      <a:endParaRPr lang="en-US" sz="1400" b="0"/>
                    </a:p>
                  </a:txBody>
                  <a:tcPr anchor="ctr">
                    <a:solidFill>
                      <a:schemeClr val="tx2"/>
                    </a:solidFill>
                  </a:tcPr>
                </a:tc>
                <a:extLst>
                  <a:ext uri="{0D108BD9-81ED-4DB2-BD59-A6C34878D82A}">
                    <a16:rowId xmlns:a16="http://schemas.microsoft.com/office/drawing/2014/main" val="10000"/>
                  </a:ext>
                </a:extLst>
              </a:tr>
              <a:tr h="995688">
                <a:tc>
                  <a:txBody>
                    <a:bodyPr/>
                    <a:lstStyle/>
                    <a:p>
                      <a:pPr algn="ctr"/>
                      <a:endParaRPr lang="en-US" sz="1200"/>
                    </a:p>
                  </a:txBody>
                  <a:tcPr>
                    <a:solidFill>
                      <a:srgbClr val="CBD0DB"/>
                    </a:solidFill>
                  </a:tcPr>
                </a:tc>
                <a:tc>
                  <a:txBody>
                    <a:bodyPr/>
                    <a:lstStyle/>
                    <a:p>
                      <a:pPr algn="ctr"/>
                      <a:r>
                        <a:rPr lang="en-US" sz="1200" b="1"/>
                        <a:t>HPS Trip</a:t>
                      </a:r>
                    </a:p>
                  </a:txBody>
                  <a:tcPr anchor="ctr">
                    <a:solidFill>
                      <a:srgbClr val="CBD0DB"/>
                    </a:solidFill>
                  </a:tcPr>
                </a:tc>
                <a:tc>
                  <a:txBody>
                    <a:bodyPr/>
                    <a:lstStyle/>
                    <a:p>
                      <a:pPr algn="ctr"/>
                      <a:r>
                        <a:rPr lang="en-US" sz="1200"/>
                        <a:t>High Pressure switch must be connected to</a:t>
                      </a:r>
                      <a:r>
                        <a:rPr lang="en-US" sz="1200" baseline="0"/>
                        <a:t> the Universal Heat Pump Defrost control and an option selected from the menu. The pressure switch is normally closed. An open condition will trigger this error. Normal operation will resume after the switch is closed.</a:t>
                      </a:r>
                      <a:endParaRPr lang="en-US" sz="1200"/>
                    </a:p>
                  </a:txBody>
                  <a:tcPr anchor="ctr">
                    <a:solidFill>
                      <a:srgbClr val="CBD0DB"/>
                    </a:solidFill>
                  </a:tcPr>
                </a:tc>
                <a:extLst>
                  <a:ext uri="{0D108BD9-81ED-4DB2-BD59-A6C34878D82A}">
                    <a16:rowId xmlns:a16="http://schemas.microsoft.com/office/drawing/2014/main" val="10001"/>
                  </a:ext>
                </a:extLst>
              </a:tr>
              <a:tr h="543895">
                <a:tc>
                  <a:txBody>
                    <a:bodyPr/>
                    <a:lstStyle/>
                    <a:p>
                      <a:pPr algn="ctr"/>
                      <a:endParaRPr lang="en-US" sz="1200"/>
                    </a:p>
                  </a:txBody>
                  <a:tcPr>
                    <a:solidFill>
                      <a:srgbClr val="E7E9EE"/>
                    </a:solidFill>
                  </a:tcPr>
                </a:tc>
                <a:tc>
                  <a:txBody>
                    <a:bodyPr/>
                    <a:lstStyle/>
                    <a:p>
                      <a:pPr algn="ctr"/>
                      <a:r>
                        <a:rPr lang="en-US" sz="1200" b="1"/>
                        <a:t>HPS</a:t>
                      </a:r>
                      <a:r>
                        <a:rPr lang="en-US" sz="1200" b="1" baseline="0"/>
                        <a:t> Lockout</a:t>
                      </a:r>
                      <a:endParaRPr lang="en-US" sz="1200" b="1"/>
                    </a:p>
                  </a:txBody>
                  <a:tcPr anchor="ctr">
                    <a:solidFill>
                      <a:srgbClr val="E7E9EE"/>
                    </a:solidFill>
                  </a:tcPr>
                </a:tc>
                <a:tc>
                  <a:txBody>
                    <a:bodyPr/>
                    <a:lstStyle/>
                    <a:p>
                      <a:pPr algn="ctr"/>
                      <a:r>
                        <a:rPr lang="en-US" sz="1200"/>
                        <a:t>If the High Pressure switch opens 3</a:t>
                      </a:r>
                      <a:r>
                        <a:rPr lang="en-US" sz="1200" baseline="0"/>
                        <a:t> times the control will lockout.</a:t>
                      </a:r>
                      <a:endParaRPr lang="en-US" sz="1200"/>
                    </a:p>
                  </a:txBody>
                  <a:tcPr anchor="ctr">
                    <a:solidFill>
                      <a:srgbClr val="E7E9EE"/>
                    </a:solidFill>
                  </a:tcPr>
                </a:tc>
                <a:extLst>
                  <a:ext uri="{0D108BD9-81ED-4DB2-BD59-A6C34878D82A}">
                    <a16:rowId xmlns:a16="http://schemas.microsoft.com/office/drawing/2014/main" val="10002"/>
                  </a:ext>
                </a:extLst>
              </a:tr>
              <a:tr h="543895">
                <a:tc>
                  <a:txBody>
                    <a:bodyPr/>
                    <a:lstStyle/>
                    <a:p>
                      <a:pPr algn="ctr"/>
                      <a:endParaRPr lang="en-US" sz="1200"/>
                    </a:p>
                  </a:txBody>
                  <a:tcPr>
                    <a:solidFill>
                      <a:srgbClr val="CBD0DB"/>
                    </a:solidFill>
                  </a:tcPr>
                </a:tc>
                <a:tc>
                  <a:txBody>
                    <a:bodyPr/>
                    <a:lstStyle/>
                    <a:p>
                      <a:pPr algn="ctr"/>
                      <a:r>
                        <a:rPr lang="en-US" sz="1200" b="1"/>
                        <a:t>Air Sensor Fault</a:t>
                      </a:r>
                    </a:p>
                  </a:txBody>
                  <a:tcPr anchor="ctr">
                    <a:solidFill>
                      <a:srgbClr val="CBD0DB"/>
                    </a:solidFill>
                  </a:tcPr>
                </a:tc>
                <a:tc>
                  <a:txBody>
                    <a:bodyPr/>
                    <a:lstStyle/>
                    <a:p>
                      <a:pPr algn="ctr"/>
                      <a:r>
                        <a:rPr lang="en-US" sz="1200"/>
                        <a:t>Outdoor Air Temperature Sensor (OAT) is at fault. Possible bad connection</a:t>
                      </a:r>
                    </a:p>
                  </a:txBody>
                  <a:tcPr anchor="ctr">
                    <a:solidFill>
                      <a:srgbClr val="CBD0DB"/>
                    </a:solidFill>
                  </a:tcPr>
                </a:tc>
                <a:extLst>
                  <a:ext uri="{0D108BD9-81ED-4DB2-BD59-A6C34878D82A}">
                    <a16:rowId xmlns:a16="http://schemas.microsoft.com/office/drawing/2014/main" val="10003"/>
                  </a:ext>
                </a:extLst>
              </a:tr>
              <a:tr h="543895">
                <a:tc>
                  <a:txBody>
                    <a:bodyPr/>
                    <a:lstStyle/>
                    <a:p>
                      <a:pPr algn="ctr"/>
                      <a:endParaRPr lang="en-US" sz="1200"/>
                    </a:p>
                  </a:txBody>
                  <a:tcPr>
                    <a:solidFill>
                      <a:srgbClr val="E7E9EE"/>
                    </a:solidFill>
                  </a:tcPr>
                </a:tc>
                <a:tc>
                  <a:txBody>
                    <a:bodyPr/>
                    <a:lstStyle/>
                    <a:p>
                      <a:pPr algn="ctr"/>
                      <a:r>
                        <a:rPr lang="en-US" sz="1200" b="1"/>
                        <a:t>Coil</a:t>
                      </a:r>
                      <a:r>
                        <a:rPr lang="en-US" sz="1200" b="1" baseline="0"/>
                        <a:t> Sensor Fault</a:t>
                      </a:r>
                      <a:endParaRPr lang="en-US" sz="1200" b="1"/>
                    </a:p>
                  </a:txBody>
                  <a:tcPr anchor="ctr">
                    <a:solidFill>
                      <a:srgbClr val="E7E9EE"/>
                    </a:solidFill>
                  </a:tcPr>
                </a:tc>
                <a:tc>
                  <a:txBody>
                    <a:bodyPr/>
                    <a:lstStyle/>
                    <a:p>
                      <a:pPr algn="ctr"/>
                      <a:r>
                        <a:rPr lang="en-US" sz="1200"/>
                        <a:t>Outdoor Coil</a:t>
                      </a:r>
                      <a:r>
                        <a:rPr lang="en-US" sz="1200" baseline="0"/>
                        <a:t> Temperature Sensor (OCT) is at fault. Possible bad connection</a:t>
                      </a:r>
                      <a:endParaRPr lang="en-US" sz="1200"/>
                    </a:p>
                  </a:txBody>
                  <a:tcPr anchor="ctr">
                    <a:solidFill>
                      <a:srgbClr val="E7E9EE"/>
                    </a:solidFill>
                  </a:tcPr>
                </a:tc>
                <a:extLst>
                  <a:ext uri="{0D108BD9-81ED-4DB2-BD59-A6C34878D82A}">
                    <a16:rowId xmlns:a16="http://schemas.microsoft.com/office/drawing/2014/main" val="10004"/>
                  </a:ext>
                </a:extLst>
              </a:tr>
              <a:tr h="543895">
                <a:tc>
                  <a:txBody>
                    <a:bodyPr/>
                    <a:lstStyle/>
                    <a:p>
                      <a:pPr algn="ctr"/>
                      <a:endParaRPr lang="en-US" sz="1200"/>
                    </a:p>
                  </a:txBody>
                  <a:tcPr>
                    <a:solidFill>
                      <a:srgbClr val="CBD0DB"/>
                    </a:solidFill>
                  </a:tcPr>
                </a:tc>
                <a:tc>
                  <a:txBody>
                    <a:bodyPr/>
                    <a:lstStyle/>
                    <a:p>
                      <a:pPr algn="ctr"/>
                      <a:r>
                        <a:rPr lang="en-US" sz="1200" b="1"/>
                        <a:t>Consecutive</a:t>
                      </a:r>
                      <a:r>
                        <a:rPr lang="en-US" sz="1200" b="1" baseline="0"/>
                        <a:t> Defrost</a:t>
                      </a:r>
                      <a:endParaRPr lang="en-US" sz="1200" b="1"/>
                    </a:p>
                  </a:txBody>
                  <a:tcPr anchor="ctr">
                    <a:solidFill>
                      <a:srgbClr val="CBD0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Two Consecutive</a:t>
                      </a:r>
                      <a:r>
                        <a:rPr lang="en-US" sz="1200" baseline="0"/>
                        <a:t> Defrosts Terminated on Maximum Defrost Time</a:t>
                      </a:r>
                      <a:endParaRPr lang="en-US" sz="1200"/>
                    </a:p>
                  </a:txBody>
                  <a:tcPr anchor="ctr">
                    <a:solidFill>
                      <a:srgbClr val="CBD0DB"/>
                    </a:solidFill>
                  </a:tcPr>
                </a:tc>
                <a:extLst>
                  <a:ext uri="{0D108BD9-81ED-4DB2-BD59-A6C34878D82A}">
                    <a16:rowId xmlns:a16="http://schemas.microsoft.com/office/drawing/2014/main" val="10005"/>
                  </a:ext>
                </a:extLst>
              </a:tr>
              <a:tr h="543895">
                <a:tc>
                  <a:txBody>
                    <a:bodyPr/>
                    <a:lstStyle/>
                    <a:p>
                      <a:pPr algn="ctr"/>
                      <a:endParaRPr lang="en-US" sz="1200"/>
                    </a:p>
                  </a:txBody>
                  <a:tcPr>
                    <a:solidFill>
                      <a:srgbClr val="E7E9EE"/>
                    </a:solidFill>
                  </a:tcPr>
                </a:tc>
                <a:tc>
                  <a:txBody>
                    <a:bodyPr/>
                    <a:lstStyle/>
                    <a:p>
                      <a:pPr algn="ctr"/>
                      <a:r>
                        <a:rPr lang="en-US" sz="1200" b="1"/>
                        <a:t>Low Control Voltage</a:t>
                      </a:r>
                    </a:p>
                  </a:txBody>
                  <a:tcPr anchor="ctr">
                    <a:solidFill>
                      <a:srgbClr val="E7E9EE"/>
                    </a:solidFill>
                  </a:tcPr>
                </a:tc>
                <a:tc>
                  <a:txBody>
                    <a:bodyPr/>
                    <a:lstStyle/>
                    <a:p>
                      <a:pPr algn="ctr"/>
                      <a:r>
                        <a:rPr lang="en-US" sz="1200"/>
                        <a:t>Possible 24</a:t>
                      </a:r>
                      <a:r>
                        <a:rPr lang="en-US" sz="1200" baseline="0"/>
                        <a:t> VAC brownout condition</a:t>
                      </a:r>
                      <a:endParaRPr lang="en-US" sz="1200"/>
                    </a:p>
                  </a:txBody>
                  <a:tcPr anchor="ctr">
                    <a:solidFill>
                      <a:srgbClr val="E7E9EE"/>
                    </a:solidFill>
                  </a:tcPr>
                </a:tc>
                <a:extLst>
                  <a:ext uri="{0D108BD9-81ED-4DB2-BD59-A6C34878D82A}">
                    <a16:rowId xmlns:a16="http://schemas.microsoft.com/office/drawing/2014/main" val="10006"/>
                  </a:ext>
                </a:extLst>
              </a:tr>
              <a:tr h="543895">
                <a:tc>
                  <a:txBody>
                    <a:bodyPr/>
                    <a:lstStyle/>
                    <a:p>
                      <a:pPr algn="ctr"/>
                      <a:endParaRPr lang="en-US" sz="1200"/>
                    </a:p>
                  </a:txBody>
                  <a:tcPr>
                    <a:solidFill>
                      <a:srgbClr val="CBD0DB"/>
                    </a:solidFill>
                  </a:tcPr>
                </a:tc>
                <a:tc>
                  <a:txBody>
                    <a:bodyPr/>
                    <a:lstStyle/>
                    <a:p>
                      <a:pPr algn="ctr"/>
                      <a:r>
                        <a:rPr lang="en-US" sz="1200" b="1"/>
                        <a:t>Control Failure</a:t>
                      </a:r>
                    </a:p>
                  </a:txBody>
                  <a:tcPr anchor="ctr">
                    <a:solidFill>
                      <a:srgbClr val="CBD0DB"/>
                    </a:solidFill>
                  </a:tcPr>
                </a:tc>
                <a:tc>
                  <a:txBody>
                    <a:bodyPr/>
                    <a:lstStyle/>
                    <a:p>
                      <a:pPr algn="ctr"/>
                      <a:r>
                        <a:rPr lang="en-US" sz="1200"/>
                        <a:t>Replace Control</a:t>
                      </a:r>
                    </a:p>
                  </a:txBody>
                  <a:tcPr anchor="ctr">
                    <a:solidFill>
                      <a:srgbClr val="CBD0DB"/>
                    </a:solidFill>
                  </a:tcPr>
                </a:tc>
                <a:extLst>
                  <a:ext uri="{0D108BD9-81ED-4DB2-BD59-A6C34878D82A}">
                    <a16:rowId xmlns:a16="http://schemas.microsoft.com/office/drawing/2014/main" val="10007"/>
                  </a:ext>
                </a:extLst>
              </a:tr>
            </a:tbl>
          </a:graphicData>
        </a:graphic>
      </p:graphicFrame>
      <p:pic>
        <p:nvPicPr>
          <p:cNvPr id="5" name="Picture 2" descr="C:\Users\wra0203\Desktop\Defrost\8x8 Screens\High Pressure Switch.png">
            <a:extLst>
              <a:ext uri="{FF2B5EF4-FFF2-40B4-BE49-F238E27FC236}">
                <a16:creationId xmlns:a16="http://schemas.microsoft.com/office/drawing/2014/main" id="{BE856F49-802F-9E4D-B7D6-FC286079CA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57" y="2148854"/>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3" descr="C:\Users\wra0203\Desktop\Defrost\8x8 Screens\HPS Lockout.png">
            <a:extLst>
              <a:ext uri="{FF2B5EF4-FFF2-40B4-BE49-F238E27FC236}">
                <a16:creationId xmlns:a16="http://schemas.microsoft.com/office/drawing/2014/main" id="{F8C0E033-52B0-464A-A88D-96D3D8D62F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57" y="2918679"/>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C:\Users\wra0203\Desktop\Defrost\8x8 Screens\03.png">
            <a:extLst>
              <a:ext uri="{FF2B5EF4-FFF2-40B4-BE49-F238E27FC236}">
                <a16:creationId xmlns:a16="http://schemas.microsoft.com/office/drawing/2014/main" id="{164DBAEC-B48F-D143-9A4E-EC76F660AC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57" y="3471740"/>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5" descr="C:\Users\wra0203\Desktop\Defrost\8x8 Screens\04.png">
            <a:extLst>
              <a:ext uri="{FF2B5EF4-FFF2-40B4-BE49-F238E27FC236}">
                <a16:creationId xmlns:a16="http://schemas.microsoft.com/office/drawing/2014/main" id="{DC1145F8-E316-8A4D-B022-9EC3E8589A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57" y="4021448"/>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C:\Users\wra0203\Desktop\Defrost\8x8 Screens\05.png">
            <a:extLst>
              <a:ext uri="{FF2B5EF4-FFF2-40B4-BE49-F238E27FC236}">
                <a16:creationId xmlns:a16="http://schemas.microsoft.com/office/drawing/2014/main" id="{E2883C73-0E69-E14B-B8AE-F23822D6E0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57" y="4560557"/>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7" descr="C:\Users\wra0203\Desktop\Defrost\8x8 Screens\09.png">
            <a:extLst>
              <a:ext uri="{FF2B5EF4-FFF2-40B4-BE49-F238E27FC236}">
                <a16:creationId xmlns:a16="http://schemas.microsoft.com/office/drawing/2014/main" id="{7BFAA279-A18F-4F43-B326-98F322E7F2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57" y="5103477"/>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descr="C:\Users\wra0203\Desktop\Defrost\8x8 Screens\10.png">
            <a:extLst>
              <a:ext uri="{FF2B5EF4-FFF2-40B4-BE49-F238E27FC236}">
                <a16:creationId xmlns:a16="http://schemas.microsoft.com/office/drawing/2014/main" id="{482FCDED-3AD4-294A-B7D5-FC4AB852AC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57" y="5643267"/>
            <a:ext cx="457200" cy="45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5850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3FC8F8-2864-4BD0-9C80-DC00CDB61AAC}"/>
              </a:ext>
            </a:extLst>
          </p:cNvPr>
          <p:cNvSpPr/>
          <p:nvPr/>
        </p:nvSpPr>
        <p:spPr bwMode="auto">
          <a:xfrm rot="16200000">
            <a:off x="-686314" y="1989815"/>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5" name="Picture 14" descr="A close up of a blue background&#10;&#10;Description automatically generated">
            <a:extLst>
              <a:ext uri="{FF2B5EF4-FFF2-40B4-BE49-F238E27FC236}">
                <a16:creationId xmlns:a16="http://schemas.microsoft.com/office/drawing/2014/main" id="{F3C7C012-82B6-D84B-859F-B4AF5D69F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53" y="2916936"/>
            <a:ext cx="650104" cy="650104"/>
          </a:xfrm>
          <a:prstGeom prst="rect">
            <a:avLst/>
          </a:prstGeom>
          <a:effectLst>
            <a:outerShdw blurRad="50800" dist="38100" dir="2700000" algn="tl" rotWithShape="0">
              <a:prstClr val="black">
                <a:alpha val="40000"/>
              </a:prstClr>
            </a:outerShdw>
          </a:effectLst>
        </p:spPr>
      </p:pic>
      <p:pic>
        <p:nvPicPr>
          <p:cNvPr id="6" name="Picture 5" descr="A screenshot of a cell phone&#10;&#10;Description automatically generated">
            <a:extLst>
              <a:ext uri="{FF2B5EF4-FFF2-40B4-BE49-F238E27FC236}">
                <a16:creationId xmlns:a16="http://schemas.microsoft.com/office/drawing/2014/main" id="{CB57D5E5-70D3-433B-8EAD-25B8E1DB0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971" y="2894954"/>
            <a:ext cx="1892781" cy="3736992"/>
          </a:xfrm>
          <a:prstGeom prst="rect">
            <a:avLst/>
          </a:prstGeom>
        </p:spPr>
      </p:pic>
      <p:pic>
        <p:nvPicPr>
          <p:cNvPr id="7" name="Picture 6">
            <a:extLst>
              <a:ext uri="{FF2B5EF4-FFF2-40B4-BE49-F238E27FC236}">
                <a16:creationId xmlns:a16="http://schemas.microsoft.com/office/drawing/2014/main" id="{644C579F-190F-4D45-A826-22F4E5F3E4AF}"/>
              </a:ext>
            </a:extLst>
          </p:cNvPr>
          <p:cNvPicPr>
            <a:picLocks noChangeAspect="1"/>
          </p:cNvPicPr>
          <p:nvPr/>
        </p:nvPicPr>
        <p:blipFill>
          <a:blip r:embed="rId4"/>
          <a:stretch>
            <a:fillRect/>
          </a:stretch>
        </p:blipFill>
        <p:spPr>
          <a:xfrm>
            <a:off x="7652551" y="5583660"/>
            <a:ext cx="1271656" cy="1271656"/>
          </a:xfrm>
          <a:prstGeom prst="rect">
            <a:avLst/>
          </a:prstGeom>
        </p:spPr>
      </p:pic>
      <p:sp>
        <p:nvSpPr>
          <p:cNvPr id="8" name="Title 1">
            <a:extLst>
              <a:ext uri="{FF2B5EF4-FFF2-40B4-BE49-F238E27FC236}">
                <a16:creationId xmlns:a16="http://schemas.microsoft.com/office/drawing/2014/main" id="{C2D3FEA4-647F-41F0-B15B-ED2BFB78F957}"/>
              </a:ext>
            </a:extLst>
          </p:cNvPr>
          <p:cNvSpPr>
            <a:spLocks noGrp="1"/>
          </p:cNvSpPr>
          <p:nvPr>
            <p:ph type="title"/>
          </p:nvPr>
        </p:nvSpPr>
        <p:spPr>
          <a:xfrm>
            <a:off x="402523" y="123986"/>
            <a:ext cx="8356600" cy="951665"/>
          </a:xfrm>
        </p:spPr>
        <p:txBody>
          <a:bodyPr wrap="square" anchor="b">
            <a:normAutofit/>
          </a:bodyPr>
          <a:lstStyle/>
          <a:p>
            <a:r>
              <a:rPr lang="en-US" b="1" dirty="0"/>
              <a:t>WR Mobile App</a:t>
            </a:r>
            <a:endParaRPr lang="en-US" dirty="0"/>
          </a:p>
        </p:txBody>
      </p:sp>
      <p:sp>
        <p:nvSpPr>
          <p:cNvPr id="9" name="Content Placeholder 6">
            <a:extLst>
              <a:ext uri="{FF2B5EF4-FFF2-40B4-BE49-F238E27FC236}">
                <a16:creationId xmlns:a16="http://schemas.microsoft.com/office/drawing/2014/main" id="{8F136909-30BA-4AA2-9743-9CA9F3A3F3D2}"/>
              </a:ext>
            </a:extLst>
          </p:cNvPr>
          <p:cNvSpPr>
            <a:spLocks noGrp="1"/>
          </p:cNvSpPr>
          <p:nvPr>
            <p:ph sz="quarter" idx="15"/>
          </p:nvPr>
        </p:nvSpPr>
        <p:spPr>
          <a:xfrm>
            <a:off x="400438" y="1200588"/>
            <a:ext cx="2818623" cy="1767679"/>
          </a:xfrm>
        </p:spPr>
        <p:txBody>
          <a:bodyPr wrap="square" anchor="t">
            <a:normAutofit/>
          </a:bodyPr>
          <a:lstStyle/>
          <a:p>
            <a:pPr marL="0" indent="0">
              <a:buNone/>
            </a:pPr>
            <a:endParaRPr lang="en-US" sz="400" dirty="0"/>
          </a:p>
          <a:p>
            <a:pPr marL="0" indent="0">
              <a:buNone/>
            </a:pPr>
            <a:r>
              <a:rPr lang="en-US" dirty="0"/>
              <a:t>Always up-to-date and easy to use:</a:t>
            </a:r>
          </a:p>
          <a:p>
            <a:pPr marL="0" indent="0">
              <a:buNone/>
            </a:pPr>
            <a:endParaRPr lang="en-US" sz="400" dirty="0"/>
          </a:p>
          <a:p>
            <a:r>
              <a:rPr lang="en-US" sz="1800" dirty="0"/>
              <a:t>Mobile App</a:t>
            </a:r>
          </a:p>
          <a:p>
            <a:r>
              <a:rPr lang="en-US" sz="1800" dirty="0"/>
              <a:t>White-Rodgers Website</a:t>
            </a:r>
          </a:p>
        </p:txBody>
      </p:sp>
      <p:sp>
        <p:nvSpPr>
          <p:cNvPr id="11" name="Rectangle 10">
            <a:extLst>
              <a:ext uri="{FF2B5EF4-FFF2-40B4-BE49-F238E27FC236}">
                <a16:creationId xmlns:a16="http://schemas.microsoft.com/office/drawing/2014/main" id="{40F94AB1-5C0D-4243-A34C-CC770B000B42}"/>
              </a:ext>
            </a:extLst>
          </p:cNvPr>
          <p:cNvSpPr/>
          <p:nvPr/>
        </p:nvSpPr>
        <p:spPr>
          <a:xfrm>
            <a:off x="4480448" y="1350307"/>
            <a:ext cx="4184656" cy="5139869"/>
          </a:xfrm>
          <a:prstGeom prst="rect">
            <a:avLst/>
          </a:prstGeom>
        </p:spPr>
        <p:txBody>
          <a:bodyPr wrap="square">
            <a:spAutoFit/>
          </a:bodyPr>
          <a:lstStyle/>
          <a:p>
            <a:r>
              <a:rPr lang="en-US" sz="2000" dirty="0"/>
              <a:t>Your resource for:</a:t>
            </a:r>
          </a:p>
          <a:p>
            <a:endParaRPr lang="en-US" sz="400" dirty="0"/>
          </a:p>
          <a:p>
            <a:endParaRPr lang="en-US" sz="400" dirty="0"/>
          </a:p>
          <a:p>
            <a:pPr marL="285750" indent="-285750">
              <a:buFont typeface="Arial" panose="020B0604020202020204" pitchFamily="34" charset="0"/>
              <a:buChar char="•"/>
            </a:pPr>
            <a:r>
              <a:rPr lang="en-US" dirty="0"/>
              <a:t>Product information and spec sheets</a:t>
            </a:r>
          </a:p>
          <a:p>
            <a:pPr marL="285750" indent="-285750">
              <a:buFont typeface="Arial" panose="020B0604020202020204" pitchFamily="34" charset="0"/>
              <a:buChar char="•"/>
            </a:pPr>
            <a:r>
              <a:rPr lang="en-US" dirty="0"/>
              <a:t>Complete Cross Reference</a:t>
            </a:r>
          </a:p>
          <a:p>
            <a:pPr marL="285750" indent="-285750">
              <a:buFont typeface="Arial" panose="020B0604020202020204" pitchFamily="34" charset="0"/>
              <a:buChar char="•"/>
            </a:pPr>
            <a:r>
              <a:rPr lang="en-US" dirty="0"/>
              <a:t>OEM compatibility</a:t>
            </a:r>
          </a:p>
          <a:p>
            <a:pPr marL="285750" indent="-285750">
              <a:buFont typeface="Arial" panose="020B0604020202020204" pitchFamily="34" charset="0"/>
              <a:buChar char="•"/>
            </a:pPr>
            <a:r>
              <a:rPr lang="en-US" dirty="0"/>
              <a:t>Installation information and videos</a:t>
            </a:r>
          </a:p>
          <a:p>
            <a:pPr marL="285750" indent="-285750">
              <a:buFont typeface="Arial" panose="020B0604020202020204" pitchFamily="34" charset="0"/>
              <a:buChar char="•"/>
            </a:pPr>
            <a:r>
              <a:rPr lang="en-US" dirty="0"/>
              <a:t>Wiring diagrams</a:t>
            </a:r>
          </a:p>
          <a:p>
            <a:endParaRPr lang="en-US" sz="400" dirty="0"/>
          </a:p>
          <a:p>
            <a:endParaRPr lang="en-US" sz="400" dirty="0"/>
          </a:p>
          <a:p>
            <a:r>
              <a:rPr lang="en-US" sz="2000" dirty="0"/>
              <a:t>Download:</a:t>
            </a:r>
          </a:p>
          <a:p>
            <a:endParaRPr lang="en-US" sz="400" dirty="0"/>
          </a:p>
          <a:p>
            <a:pPr marL="285750" indent="-285750">
              <a:buFont typeface="Arial" panose="020B0604020202020204" pitchFamily="34" charset="0"/>
              <a:buChar char="•"/>
            </a:pPr>
            <a:r>
              <a:rPr lang="en-US" dirty="0"/>
              <a:t>Go to your app store</a:t>
            </a:r>
          </a:p>
          <a:p>
            <a:pPr marL="285750" indent="-285750">
              <a:buFont typeface="Arial" panose="020B0604020202020204" pitchFamily="34" charset="0"/>
              <a:buChar char="•"/>
            </a:pPr>
            <a:r>
              <a:rPr lang="en-US" dirty="0"/>
              <a:t>Type in </a:t>
            </a:r>
            <a:r>
              <a:rPr lang="en-US" b="1" dirty="0"/>
              <a:t>WR Mobile</a:t>
            </a:r>
            <a:endParaRPr lang="en-US" dirty="0"/>
          </a:p>
          <a:p>
            <a:pPr marL="285750" indent="-285750">
              <a:buFont typeface="Arial" panose="020B0604020202020204" pitchFamily="34" charset="0"/>
              <a:buChar char="•"/>
            </a:pPr>
            <a:r>
              <a:rPr lang="en-US" dirty="0"/>
              <a:t>Install the app</a:t>
            </a:r>
          </a:p>
          <a:p>
            <a:endParaRPr lang="en-US" sz="400" dirty="0"/>
          </a:p>
          <a:p>
            <a:endParaRPr lang="en-US" sz="400" dirty="0"/>
          </a:p>
          <a:p>
            <a:r>
              <a:rPr lang="en-US" dirty="0"/>
              <a:t>OR</a:t>
            </a:r>
          </a:p>
          <a:p>
            <a:endParaRPr lang="en-US" sz="400" dirty="0"/>
          </a:p>
          <a:p>
            <a:endParaRPr lang="en-US" sz="400" dirty="0"/>
          </a:p>
          <a:p>
            <a:pPr marL="285750" indent="-285750">
              <a:buFont typeface="Arial" panose="020B0604020202020204" pitchFamily="34" charset="0"/>
              <a:buChar char="•"/>
            </a:pPr>
            <a:r>
              <a:rPr lang="en-US" dirty="0"/>
              <a:t>Open your camera</a:t>
            </a:r>
          </a:p>
          <a:p>
            <a:pPr marL="285750" indent="-285750">
              <a:buFont typeface="Arial" panose="020B0604020202020204" pitchFamily="34" charset="0"/>
              <a:buChar char="•"/>
            </a:pPr>
            <a:r>
              <a:rPr lang="en-US" dirty="0"/>
              <a:t>Hold it over the QR code</a:t>
            </a:r>
          </a:p>
          <a:p>
            <a:pPr marL="285750" indent="-285750">
              <a:buFont typeface="Arial" panose="020B0604020202020204" pitchFamily="34" charset="0"/>
              <a:buChar char="•"/>
            </a:pPr>
            <a:r>
              <a:rPr lang="en-US" dirty="0"/>
              <a:t>Tap “Open” on the </a:t>
            </a:r>
          </a:p>
          <a:p>
            <a:r>
              <a:rPr lang="en-US" dirty="0"/>
              <a:t>     pop-down</a:t>
            </a:r>
          </a:p>
          <a:p>
            <a:pPr marL="285750" indent="-285750">
              <a:buFont typeface="Arial" panose="020B0604020202020204" pitchFamily="34" charset="0"/>
              <a:buChar char="•"/>
            </a:pPr>
            <a:r>
              <a:rPr lang="en-US" dirty="0"/>
              <a:t>Install the app</a:t>
            </a:r>
          </a:p>
        </p:txBody>
      </p:sp>
      <p:grpSp>
        <p:nvGrpSpPr>
          <p:cNvPr id="12" name="Group 11">
            <a:extLst>
              <a:ext uri="{FF2B5EF4-FFF2-40B4-BE49-F238E27FC236}">
                <a16:creationId xmlns:a16="http://schemas.microsoft.com/office/drawing/2014/main" id="{40F912BE-EF98-4DB0-B8E9-9365F1245311}"/>
              </a:ext>
            </a:extLst>
          </p:cNvPr>
          <p:cNvGrpSpPr/>
          <p:nvPr/>
        </p:nvGrpSpPr>
        <p:grpSpPr>
          <a:xfrm>
            <a:off x="7285861" y="3085324"/>
            <a:ext cx="1457701" cy="667512"/>
            <a:chOff x="7285861" y="3783447"/>
            <a:chExt cx="1457701" cy="667512"/>
          </a:xfrm>
        </p:grpSpPr>
        <p:pic>
          <p:nvPicPr>
            <p:cNvPr id="13" name="Picture 12">
              <a:extLst>
                <a:ext uri="{FF2B5EF4-FFF2-40B4-BE49-F238E27FC236}">
                  <a16:creationId xmlns:a16="http://schemas.microsoft.com/office/drawing/2014/main" id="{F700C870-D00E-41E0-AE4D-AD056FA20F2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14" name="Picture 13">
              <a:extLst>
                <a:ext uri="{FF2B5EF4-FFF2-40B4-BE49-F238E27FC236}">
                  <a16:creationId xmlns:a16="http://schemas.microsoft.com/office/drawing/2014/main" id="{23482B9A-006D-4436-8524-134C8BB317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spTree>
    <p:extLst>
      <p:ext uri="{BB962C8B-B14F-4D97-AF65-F5344CB8AC3E}">
        <p14:creationId xmlns:p14="http://schemas.microsoft.com/office/powerpoint/2010/main" val="7146774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6A04E0-1532-4F99-B8EF-91A9B96328D2}"/>
              </a:ext>
            </a:extLst>
          </p:cNvPr>
          <p:cNvSpPr/>
          <p:nvPr/>
        </p:nvSpPr>
        <p:spPr bwMode="auto">
          <a:xfrm rot="16200000">
            <a:off x="2367469" y="3322145"/>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6" name="Title 1">
            <a:extLst>
              <a:ext uri="{FF2B5EF4-FFF2-40B4-BE49-F238E27FC236}">
                <a16:creationId xmlns:a16="http://schemas.microsoft.com/office/drawing/2014/main" id="{32D33353-3899-4840-80CD-5CDAFB53560A}"/>
              </a:ext>
            </a:extLst>
          </p:cNvPr>
          <p:cNvSpPr>
            <a:spLocks noGrp="1"/>
          </p:cNvSpPr>
          <p:nvPr>
            <p:ph type="title"/>
          </p:nvPr>
        </p:nvSpPr>
        <p:spPr>
          <a:xfrm>
            <a:off x="393192" y="123986"/>
            <a:ext cx="8356600" cy="951665"/>
          </a:xfrm>
        </p:spPr>
        <p:txBody>
          <a:bodyPr wrap="square" anchor="b">
            <a:normAutofit/>
          </a:bodyPr>
          <a:lstStyle/>
          <a:p>
            <a:r>
              <a:rPr lang="en-US" b="1" dirty="0"/>
              <a:t>WR Mobile App </a:t>
            </a:r>
            <a:endParaRPr lang="en-US" dirty="0"/>
          </a:p>
        </p:txBody>
      </p:sp>
      <p:sp>
        <p:nvSpPr>
          <p:cNvPr id="7" name="Content Placeholder 6">
            <a:extLst>
              <a:ext uri="{FF2B5EF4-FFF2-40B4-BE49-F238E27FC236}">
                <a16:creationId xmlns:a16="http://schemas.microsoft.com/office/drawing/2014/main" id="{A6F25052-7FD5-4AB7-ABCD-4217C73A23DD}"/>
              </a:ext>
            </a:extLst>
          </p:cNvPr>
          <p:cNvSpPr>
            <a:spLocks noGrp="1"/>
          </p:cNvSpPr>
          <p:nvPr>
            <p:ph sz="quarter" idx="15"/>
          </p:nvPr>
        </p:nvSpPr>
        <p:spPr>
          <a:xfrm>
            <a:off x="390912" y="1334221"/>
            <a:ext cx="8356599" cy="1329716"/>
          </a:xfrm>
        </p:spPr>
        <p:txBody>
          <a:bodyPr wrap="square" anchor="t">
            <a:normAutofit/>
          </a:bodyPr>
          <a:lstStyle/>
          <a:p>
            <a:pPr marL="0" indent="0">
              <a:buNone/>
            </a:pPr>
            <a:r>
              <a:rPr lang="en-US" sz="1800" dirty="0"/>
              <a:t>Easy to use!</a:t>
            </a:r>
          </a:p>
          <a:p>
            <a:pPr marL="0" indent="0">
              <a:buNone/>
            </a:pPr>
            <a:endParaRPr lang="en-US" sz="400" dirty="0"/>
          </a:p>
          <a:p>
            <a:pPr marL="0" indent="0">
              <a:buNone/>
            </a:pPr>
            <a:r>
              <a:rPr lang="en-US" sz="1800" dirty="0"/>
              <a:t>Search by OEM, Competitive, or White-Rodgers Model Number</a:t>
            </a:r>
          </a:p>
        </p:txBody>
      </p:sp>
      <p:sp>
        <p:nvSpPr>
          <p:cNvPr id="9" name="Rectangle 8">
            <a:extLst>
              <a:ext uri="{FF2B5EF4-FFF2-40B4-BE49-F238E27FC236}">
                <a16:creationId xmlns:a16="http://schemas.microsoft.com/office/drawing/2014/main" id="{82EC4BF7-0965-479F-BBD2-3E067FDDB731}"/>
              </a:ext>
            </a:extLst>
          </p:cNvPr>
          <p:cNvSpPr/>
          <p:nvPr/>
        </p:nvSpPr>
        <p:spPr>
          <a:xfrm>
            <a:off x="3414011" y="2334270"/>
            <a:ext cx="2480166" cy="369332"/>
          </a:xfrm>
          <a:prstGeom prst="rect">
            <a:avLst/>
          </a:prstGeom>
        </p:spPr>
        <p:txBody>
          <a:bodyPr wrap="none">
            <a:spAutoFit/>
          </a:bodyPr>
          <a:lstStyle/>
          <a:p>
            <a:r>
              <a:rPr lang="en-US" dirty="0">
                <a:latin typeface="Arial" panose="020B0604020202020204" pitchFamily="34" charset="0"/>
              </a:rPr>
              <a:t>Scrollable Product List</a:t>
            </a:r>
            <a:endParaRPr lang="en-US" dirty="0"/>
          </a:p>
        </p:txBody>
      </p:sp>
      <p:sp>
        <p:nvSpPr>
          <p:cNvPr id="10" name="Rectangle 9">
            <a:extLst>
              <a:ext uri="{FF2B5EF4-FFF2-40B4-BE49-F238E27FC236}">
                <a16:creationId xmlns:a16="http://schemas.microsoft.com/office/drawing/2014/main" id="{78259476-1EBD-4F28-BD57-884C05E145E3}"/>
              </a:ext>
            </a:extLst>
          </p:cNvPr>
          <p:cNvSpPr/>
          <p:nvPr/>
        </p:nvSpPr>
        <p:spPr>
          <a:xfrm>
            <a:off x="6477348" y="2334270"/>
            <a:ext cx="2069797" cy="369332"/>
          </a:xfrm>
          <a:prstGeom prst="rect">
            <a:avLst/>
          </a:prstGeom>
        </p:spPr>
        <p:txBody>
          <a:bodyPr wrap="none">
            <a:spAutoFit/>
          </a:bodyPr>
          <a:lstStyle/>
          <a:p>
            <a:r>
              <a:rPr lang="en-US" dirty="0">
                <a:latin typeface="Arial" panose="020B0604020202020204" pitchFamily="34" charset="0"/>
              </a:rPr>
              <a:t>WR Replacement</a:t>
            </a:r>
            <a:endParaRPr lang="en-US" dirty="0"/>
          </a:p>
        </p:txBody>
      </p:sp>
      <p:sp>
        <p:nvSpPr>
          <p:cNvPr id="11" name="Rectangle 10">
            <a:extLst>
              <a:ext uri="{FF2B5EF4-FFF2-40B4-BE49-F238E27FC236}">
                <a16:creationId xmlns:a16="http://schemas.microsoft.com/office/drawing/2014/main" id="{9AFE59B8-6148-4258-B399-4C9C2CF7A4FF}"/>
              </a:ext>
            </a:extLst>
          </p:cNvPr>
          <p:cNvSpPr/>
          <p:nvPr/>
        </p:nvSpPr>
        <p:spPr bwMode="auto">
          <a:xfrm>
            <a:off x="6270560" y="2310643"/>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dirty="0">
              <a:noFill/>
            </a:endParaRPr>
          </a:p>
        </p:txBody>
      </p:sp>
      <p:sp>
        <p:nvSpPr>
          <p:cNvPr id="12" name="Rectangle 11">
            <a:extLst>
              <a:ext uri="{FF2B5EF4-FFF2-40B4-BE49-F238E27FC236}">
                <a16:creationId xmlns:a16="http://schemas.microsoft.com/office/drawing/2014/main" id="{A2EEF314-5F8A-4697-A94B-81CFB75F0915}"/>
              </a:ext>
            </a:extLst>
          </p:cNvPr>
          <p:cNvSpPr/>
          <p:nvPr/>
        </p:nvSpPr>
        <p:spPr>
          <a:xfrm>
            <a:off x="827126" y="2345989"/>
            <a:ext cx="1864613" cy="369332"/>
          </a:xfrm>
          <a:prstGeom prst="rect">
            <a:avLst/>
          </a:prstGeom>
        </p:spPr>
        <p:txBody>
          <a:bodyPr wrap="none">
            <a:spAutoFit/>
          </a:bodyPr>
          <a:lstStyle/>
          <a:p>
            <a:r>
              <a:rPr lang="en-US" dirty="0">
                <a:latin typeface="Arial" panose="020B0604020202020204" pitchFamily="34" charset="0"/>
              </a:rPr>
              <a:t>Product Number</a:t>
            </a:r>
            <a:endParaRPr lang="en-US" dirty="0"/>
          </a:p>
        </p:txBody>
      </p:sp>
      <p:sp>
        <p:nvSpPr>
          <p:cNvPr id="13" name="Rectangle 12">
            <a:extLst>
              <a:ext uri="{FF2B5EF4-FFF2-40B4-BE49-F238E27FC236}">
                <a16:creationId xmlns:a16="http://schemas.microsoft.com/office/drawing/2014/main" id="{38875E19-808B-4D35-A906-93F3B5D497FC}"/>
              </a:ext>
            </a:extLst>
          </p:cNvPr>
          <p:cNvSpPr/>
          <p:nvPr/>
        </p:nvSpPr>
        <p:spPr bwMode="auto">
          <a:xfrm>
            <a:off x="522956" y="2302358"/>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dirty="0">
              <a:noFill/>
            </a:endParaRPr>
          </a:p>
        </p:txBody>
      </p:sp>
      <p:pic>
        <p:nvPicPr>
          <p:cNvPr id="14" name="Picture 13" descr="A screenshot of a cell phone&#10;&#10;Description automatically generated">
            <a:extLst>
              <a:ext uri="{FF2B5EF4-FFF2-40B4-BE49-F238E27FC236}">
                <a16:creationId xmlns:a16="http://schemas.microsoft.com/office/drawing/2014/main" id="{B1398743-F457-4F0C-A0EA-8E33D0B5C1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126" y="2758952"/>
            <a:ext cx="1916898" cy="3784606"/>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2758478B-A808-41B6-9C29-A7B693857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58952"/>
            <a:ext cx="1916897" cy="3784606"/>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696561EA-6169-46A3-8EDD-6895B35A0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55171"/>
            <a:ext cx="1916898" cy="3784606"/>
          </a:xfrm>
          <a:prstGeom prst="rect">
            <a:avLst/>
          </a:prstGeom>
        </p:spPr>
      </p:pic>
      <p:pic>
        <p:nvPicPr>
          <p:cNvPr id="2" name="Picture 1" descr="A close up of a blue background&#10;&#10;Description automatically generated">
            <a:extLst>
              <a:ext uri="{FF2B5EF4-FFF2-40B4-BE49-F238E27FC236}">
                <a16:creationId xmlns:a16="http://schemas.microsoft.com/office/drawing/2014/main" id="{96D6CA87-5D3C-49B6-8542-C449E6619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815" y="1497380"/>
            <a:ext cx="650104" cy="650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06722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08DF3FD-0F16-40F7-BE61-101452FCEF26}"/>
              </a:ext>
            </a:extLst>
          </p:cNvPr>
          <p:cNvSpPr>
            <a:spLocks noGrp="1"/>
          </p:cNvSpPr>
          <p:nvPr>
            <p:ph type="title"/>
          </p:nvPr>
        </p:nvSpPr>
        <p:spPr>
          <a:xfrm>
            <a:off x="393192" y="123986"/>
            <a:ext cx="8356600" cy="951665"/>
          </a:xfrm>
        </p:spPr>
        <p:txBody>
          <a:bodyPr wrap="square" anchor="b">
            <a:normAutofit/>
          </a:bodyPr>
          <a:lstStyle/>
          <a:p>
            <a:r>
              <a:rPr lang="en-US" b="1" dirty="0"/>
              <a:t>White-Rodgers Cross Reference</a:t>
            </a:r>
            <a:endParaRPr lang="en-US" dirty="0"/>
          </a:p>
        </p:txBody>
      </p:sp>
      <p:sp>
        <p:nvSpPr>
          <p:cNvPr id="14" name="Content Placeholder 6">
            <a:extLst>
              <a:ext uri="{FF2B5EF4-FFF2-40B4-BE49-F238E27FC236}">
                <a16:creationId xmlns:a16="http://schemas.microsoft.com/office/drawing/2014/main" id="{20311492-28EB-482C-BF02-85F27F3C2C56}"/>
              </a:ext>
            </a:extLst>
          </p:cNvPr>
          <p:cNvSpPr>
            <a:spLocks noGrp="1"/>
          </p:cNvSpPr>
          <p:nvPr>
            <p:ph sz="quarter" idx="15"/>
          </p:nvPr>
        </p:nvSpPr>
        <p:spPr>
          <a:xfrm>
            <a:off x="390913" y="1220860"/>
            <a:ext cx="6869423" cy="5310671"/>
          </a:xfrm>
        </p:spPr>
        <p:txBody>
          <a:bodyPr wrap="square" anchor="t">
            <a:normAutofit/>
          </a:bodyPr>
          <a:lstStyle/>
          <a:p>
            <a:pPr marL="0" indent="0">
              <a:buNone/>
            </a:pPr>
            <a:endParaRPr lang="en-US" sz="200" dirty="0"/>
          </a:p>
          <a:p>
            <a:pPr marL="0" indent="0">
              <a:buNone/>
            </a:pPr>
            <a:r>
              <a:rPr lang="en-US" dirty="0"/>
              <a:t>Go to: </a:t>
            </a:r>
            <a:r>
              <a:rPr lang="en-US" u="sng" dirty="0">
                <a:solidFill>
                  <a:schemeClr val="accent1"/>
                </a:solidFill>
                <a:hlinkClick r:id="rId3">
                  <a:extLst>
                    <a:ext uri="{A12FA001-AC4F-418D-AE19-62706E023703}">
                      <ahyp:hlinkClr xmlns:ahyp="http://schemas.microsoft.com/office/drawing/2018/hyperlinkcolor" val="tx"/>
                    </a:ext>
                  </a:extLst>
                </a:hlinkClick>
              </a:rPr>
              <a:t>www.whiterodgers.com</a:t>
            </a:r>
            <a:endParaRPr lang="en-US" u="sng" dirty="0">
              <a:solidFill>
                <a:schemeClr val="accent1"/>
              </a:solidFill>
            </a:endParaRPr>
          </a:p>
          <a:p>
            <a:pPr marL="0" indent="0">
              <a:buNone/>
            </a:pPr>
            <a:endParaRPr lang="en-US" sz="200" dirty="0">
              <a:solidFill>
                <a:schemeClr val="accent1"/>
              </a:solidFill>
            </a:endParaRPr>
          </a:p>
          <a:p>
            <a:r>
              <a:rPr lang="en-US" sz="1800" dirty="0"/>
              <a:t>Hover over Tools &amp; Resources</a:t>
            </a:r>
          </a:p>
          <a:p>
            <a:r>
              <a:rPr lang="en-US" sz="1800" dirty="0"/>
              <a:t>Click on: White-Rodgers Cross Reference/Product Information</a:t>
            </a:r>
          </a:p>
          <a:p>
            <a:r>
              <a:rPr lang="en-US" sz="1800" dirty="0"/>
              <a:t>Enter the Model Number or click on: Search Replacement Heating Controls by Major OEM Brand</a:t>
            </a:r>
          </a:p>
          <a:p>
            <a:pPr marL="0" indent="0">
              <a:buNone/>
            </a:pPr>
            <a:endParaRPr lang="en-US" dirty="0"/>
          </a:p>
        </p:txBody>
      </p:sp>
      <p:pic>
        <p:nvPicPr>
          <p:cNvPr id="15" name="Picture 14">
            <a:extLst>
              <a:ext uri="{FF2B5EF4-FFF2-40B4-BE49-F238E27FC236}">
                <a16:creationId xmlns:a16="http://schemas.microsoft.com/office/drawing/2014/main" id="{D119F159-8BF1-42A9-A50D-3FCACCFA041A}"/>
              </a:ext>
            </a:extLst>
          </p:cNvPr>
          <p:cNvPicPr>
            <a:picLocks noChangeAspect="1"/>
          </p:cNvPicPr>
          <p:nvPr/>
        </p:nvPicPr>
        <p:blipFill rotWithShape="1">
          <a:blip r:embed="rId4"/>
          <a:srcRect l="8027"/>
          <a:stretch/>
        </p:blipFill>
        <p:spPr>
          <a:xfrm>
            <a:off x="506748" y="3272393"/>
            <a:ext cx="8243044" cy="3114952"/>
          </a:xfrm>
          <a:prstGeom prst="rect">
            <a:avLst/>
          </a:prstGeom>
        </p:spPr>
      </p:pic>
      <p:cxnSp>
        <p:nvCxnSpPr>
          <p:cNvPr id="17" name="Straight Arrow Connector 16">
            <a:extLst>
              <a:ext uri="{FF2B5EF4-FFF2-40B4-BE49-F238E27FC236}">
                <a16:creationId xmlns:a16="http://schemas.microsoft.com/office/drawing/2014/main" id="{B8E67D01-7DB8-42CD-9278-55E917C1D262}"/>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16396741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p:txBody>
          <a:bodyPr/>
          <a:lstStyle/>
          <a:p>
            <a:r>
              <a:rPr lang="en-US" b="1"/>
              <a:t>Market and Product Overview</a:t>
            </a:r>
            <a:endParaRPr lang="en-US"/>
          </a:p>
        </p:txBody>
      </p:sp>
      <p:sp>
        <p:nvSpPr>
          <p:cNvPr id="3" name="Text Placeholder 2">
            <a:extLst>
              <a:ext uri="{FF2B5EF4-FFF2-40B4-BE49-F238E27FC236}">
                <a16:creationId xmlns:a16="http://schemas.microsoft.com/office/drawing/2014/main" id="{CF34E798-7A8D-8042-AD50-C486729659CF}"/>
              </a:ext>
            </a:extLst>
          </p:cNvPr>
          <p:cNvSpPr>
            <a:spLocks noGrp="1"/>
          </p:cNvSpPr>
          <p:nvPr>
            <p:ph type="body" sz="quarter" idx="14"/>
          </p:nvPr>
        </p:nvSpPr>
        <p:spPr/>
        <p:txBody>
          <a:bodyPr/>
          <a:lstStyle/>
          <a:p>
            <a:r>
              <a:rPr lang="en-US"/>
              <a:t>47D01U-843 Universal Defrost Control</a:t>
            </a:r>
          </a:p>
        </p:txBody>
      </p:sp>
    </p:spTree>
    <p:extLst>
      <p:ext uri="{BB962C8B-B14F-4D97-AF65-F5344CB8AC3E}">
        <p14:creationId xmlns:p14="http://schemas.microsoft.com/office/powerpoint/2010/main" val="39997326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99053-AEDD-437E-8062-7589E22D6467}"/>
              </a:ext>
            </a:extLst>
          </p:cNvPr>
          <p:cNvSpPr/>
          <p:nvPr/>
        </p:nvSpPr>
        <p:spPr bwMode="auto">
          <a:xfrm rot="16200000">
            <a:off x="422292" y="2536236"/>
            <a:ext cx="3206210" cy="405079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Title 1">
            <a:extLst>
              <a:ext uri="{FF2B5EF4-FFF2-40B4-BE49-F238E27FC236}">
                <a16:creationId xmlns:a16="http://schemas.microsoft.com/office/drawing/2014/main" id="{2CC58578-A107-4650-AAC8-376964C36D7E}"/>
              </a:ext>
            </a:extLst>
          </p:cNvPr>
          <p:cNvSpPr>
            <a:spLocks noGrp="1"/>
          </p:cNvSpPr>
          <p:nvPr>
            <p:ph type="title"/>
          </p:nvPr>
        </p:nvSpPr>
        <p:spPr>
          <a:xfrm>
            <a:off x="393192" y="123986"/>
            <a:ext cx="8356600" cy="951665"/>
          </a:xfrm>
        </p:spPr>
        <p:txBody>
          <a:bodyPr wrap="square" anchor="b">
            <a:normAutofit/>
          </a:bodyPr>
          <a:lstStyle/>
          <a:p>
            <a:r>
              <a:rPr lang="en-US" b="1" dirty="0"/>
              <a:t>Wholesale Resource Site</a:t>
            </a:r>
            <a:endParaRPr lang="en-US" dirty="0"/>
          </a:p>
        </p:txBody>
      </p:sp>
      <p:sp>
        <p:nvSpPr>
          <p:cNvPr id="12" name="Content Placeholder 6">
            <a:extLst>
              <a:ext uri="{FF2B5EF4-FFF2-40B4-BE49-F238E27FC236}">
                <a16:creationId xmlns:a16="http://schemas.microsoft.com/office/drawing/2014/main" id="{973ADB59-8889-4DA4-B350-7C789C1895AD}"/>
              </a:ext>
            </a:extLst>
          </p:cNvPr>
          <p:cNvSpPr>
            <a:spLocks noGrp="1"/>
          </p:cNvSpPr>
          <p:nvPr>
            <p:ph sz="quarter" idx="15"/>
          </p:nvPr>
        </p:nvSpPr>
        <p:spPr>
          <a:xfrm>
            <a:off x="390913" y="1200001"/>
            <a:ext cx="6750551" cy="5310671"/>
          </a:xfrm>
        </p:spPr>
        <p:txBody>
          <a:bodyPr wrap="square" anchor="t">
            <a:normAutofit/>
          </a:bodyPr>
          <a:lstStyle/>
          <a:p>
            <a:pPr marL="0" indent="0">
              <a:buNone/>
            </a:pPr>
            <a:endParaRPr lang="en-US" sz="400" dirty="0"/>
          </a:p>
          <a:p>
            <a:pPr marL="0" indent="0">
              <a:buNone/>
            </a:pPr>
            <a:r>
              <a:rPr lang="en-US" dirty="0"/>
              <a:t>Access useful resources to grow your business.</a:t>
            </a:r>
          </a:p>
          <a:p>
            <a:pPr marL="0" indent="0">
              <a:buNone/>
            </a:pPr>
            <a:endParaRPr lang="en-US" sz="400" dirty="0"/>
          </a:p>
          <a:p>
            <a:pPr marL="0" indent="0">
              <a:buNone/>
            </a:pPr>
            <a:r>
              <a:rPr lang="en-US" dirty="0"/>
              <a:t>Visit: </a:t>
            </a:r>
            <a:r>
              <a:rPr lang="en-US" u="sng" dirty="0">
                <a:solidFill>
                  <a:schemeClr val="accent1"/>
                </a:solidFill>
              </a:rPr>
              <a:t>https://climate.emerson.com/en-us/brands/white-rodgers/white-rodgers-wholesaler-resource-center</a:t>
            </a:r>
          </a:p>
        </p:txBody>
      </p:sp>
      <p:grpSp>
        <p:nvGrpSpPr>
          <p:cNvPr id="13" name="Group 12">
            <a:extLst>
              <a:ext uri="{FF2B5EF4-FFF2-40B4-BE49-F238E27FC236}">
                <a16:creationId xmlns:a16="http://schemas.microsoft.com/office/drawing/2014/main" id="{9A1534C9-D7E1-41DD-9B8C-A928E3801CA8}"/>
              </a:ext>
            </a:extLst>
          </p:cNvPr>
          <p:cNvGrpSpPr/>
          <p:nvPr/>
        </p:nvGrpSpPr>
        <p:grpSpPr>
          <a:xfrm>
            <a:off x="4224528" y="2958526"/>
            <a:ext cx="4602073" cy="3206211"/>
            <a:chOff x="4224528" y="3331750"/>
            <a:chExt cx="4602073" cy="3206211"/>
          </a:xfrm>
        </p:grpSpPr>
        <p:pic>
          <p:nvPicPr>
            <p:cNvPr id="14" name="Picture 13">
              <a:extLst>
                <a:ext uri="{FF2B5EF4-FFF2-40B4-BE49-F238E27FC236}">
                  <a16:creationId xmlns:a16="http://schemas.microsoft.com/office/drawing/2014/main" id="{596EAEC3-2824-4E59-A6B6-6F745E41328B}"/>
                </a:ext>
              </a:extLst>
            </p:cNvPr>
            <p:cNvPicPr>
              <a:picLocks noChangeAspect="1"/>
            </p:cNvPicPr>
            <p:nvPr/>
          </p:nvPicPr>
          <p:blipFill rotWithShape="1">
            <a:blip r:embed="rId3"/>
            <a:srcRect l="8611" r="5400"/>
            <a:stretch/>
          </p:blipFill>
          <p:spPr>
            <a:xfrm>
              <a:off x="4224528" y="3331750"/>
              <a:ext cx="4513791" cy="1913201"/>
            </a:xfrm>
            <a:prstGeom prst="rect">
              <a:avLst/>
            </a:prstGeom>
          </p:spPr>
        </p:pic>
        <p:pic>
          <p:nvPicPr>
            <p:cNvPr id="15" name="Picture 14">
              <a:extLst>
                <a:ext uri="{FF2B5EF4-FFF2-40B4-BE49-F238E27FC236}">
                  <a16:creationId xmlns:a16="http://schemas.microsoft.com/office/drawing/2014/main" id="{68B2EE01-9D75-468C-B212-E70AAE2292C0}"/>
                </a:ext>
              </a:extLst>
            </p:cNvPr>
            <p:cNvPicPr>
              <a:picLocks noChangeAspect="1"/>
            </p:cNvPicPr>
            <p:nvPr/>
          </p:nvPicPr>
          <p:blipFill rotWithShape="1">
            <a:blip r:embed="rId4"/>
            <a:srcRect l="7711" t="27155" r="5489" b="9884"/>
            <a:stretch/>
          </p:blipFill>
          <p:spPr>
            <a:xfrm>
              <a:off x="4296235" y="5244953"/>
              <a:ext cx="4530366" cy="1293008"/>
            </a:xfrm>
            <a:prstGeom prst="rect">
              <a:avLst/>
            </a:prstGeom>
          </p:spPr>
        </p:pic>
      </p:grpSp>
      <p:sp>
        <p:nvSpPr>
          <p:cNvPr id="16" name="Rectangle 15">
            <a:extLst>
              <a:ext uri="{FF2B5EF4-FFF2-40B4-BE49-F238E27FC236}">
                <a16:creationId xmlns:a16="http://schemas.microsoft.com/office/drawing/2014/main" id="{7085088A-7990-43AA-BF63-7AE872407344}"/>
              </a:ext>
            </a:extLst>
          </p:cNvPr>
          <p:cNvSpPr/>
          <p:nvPr/>
        </p:nvSpPr>
        <p:spPr>
          <a:xfrm>
            <a:off x="390913" y="3000912"/>
            <a:ext cx="3577583" cy="3108543"/>
          </a:xfrm>
          <a:prstGeom prst="rect">
            <a:avLst/>
          </a:prstGeom>
        </p:spPr>
        <p:txBody>
          <a:bodyPr wrap="square">
            <a:spAutoFit/>
          </a:bodyPr>
          <a:lstStyle/>
          <a:p>
            <a:r>
              <a:rPr lang="en-US" sz="2000" dirty="0"/>
              <a:t>You’ll find videos, stocking lists and product launch information for the following product families:</a:t>
            </a:r>
          </a:p>
          <a:p>
            <a:endParaRPr lang="en-US" sz="400" dirty="0"/>
          </a:p>
          <a:p>
            <a:endParaRPr lang="en-US" sz="400" dirty="0"/>
          </a:p>
          <a:p>
            <a:pPr marL="285750" indent="-285750">
              <a:buFont typeface="Arial" panose="020B0604020202020204" pitchFamily="34" charset="0"/>
              <a:buChar char="•"/>
            </a:pPr>
            <a:r>
              <a:rPr lang="en-US" dirty="0"/>
              <a:t>Heating Controls</a:t>
            </a:r>
          </a:p>
          <a:p>
            <a:pPr marL="285750" indent="-285750">
              <a:buFont typeface="Arial" panose="020B0604020202020204" pitchFamily="34" charset="0"/>
              <a:buChar char="•"/>
            </a:pPr>
            <a:r>
              <a:rPr lang="en-US" dirty="0"/>
              <a:t>Cooling Controls</a:t>
            </a:r>
          </a:p>
          <a:p>
            <a:pPr marL="285750" indent="-285750">
              <a:buFont typeface="Arial" panose="020B0604020202020204" pitchFamily="34" charset="0"/>
              <a:buChar char="•"/>
            </a:pPr>
            <a:r>
              <a:rPr lang="en-US" dirty="0"/>
              <a:t>Sensi Smart™ Thermostats</a:t>
            </a:r>
          </a:p>
          <a:p>
            <a:pPr marL="285750" indent="-285750">
              <a:buFont typeface="Arial" panose="020B0604020202020204" pitchFamily="34" charset="0"/>
              <a:buChar char="•"/>
            </a:pPr>
            <a:r>
              <a:rPr lang="en-US" dirty="0"/>
              <a:t>Traditional Thermostats</a:t>
            </a:r>
          </a:p>
          <a:p>
            <a:pPr marL="285750" indent="-285750">
              <a:buFont typeface="Arial" panose="020B0604020202020204" pitchFamily="34" charset="0"/>
              <a:buChar char="•"/>
            </a:pPr>
            <a:r>
              <a:rPr lang="en-US" dirty="0"/>
              <a:t>Contractor Rewards</a:t>
            </a:r>
          </a:p>
          <a:p>
            <a:pPr marL="285750" indent="-285750">
              <a:buFont typeface="Arial" panose="020B0604020202020204" pitchFamily="34" charset="0"/>
              <a:buChar char="•"/>
            </a:pPr>
            <a:r>
              <a:rPr lang="en-US" dirty="0"/>
              <a:t>Product Merchandising</a:t>
            </a:r>
          </a:p>
        </p:txBody>
      </p:sp>
    </p:spTree>
    <p:extLst>
      <p:ext uri="{BB962C8B-B14F-4D97-AF65-F5344CB8AC3E}">
        <p14:creationId xmlns:p14="http://schemas.microsoft.com/office/powerpoint/2010/main" val="9004213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4EE4E-2490-4D89-BAB5-2238D1C23EA2}"/>
              </a:ext>
            </a:extLst>
          </p:cNvPr>
          <p:cNvSpPr>
            <a:spLocks noGrp="1"/>
          </p:cNvSpPr>
          <p:nvPr>
            <p:ph type="title"/>
          </p:nvPr>
        </p:nvSpPr>
        <p:spPr>
          <a:xfrm>
            <a:off x="393192" y="123986"/>
            <a:ext cx="8356600" cy="951665"/>
          </a:xfrm>
        </p:spPr>
        <p:txBody>
          <a:bodyPr/>
          <a:lstStyle/>
          <a:p>
            <a:r>
              <a:rPr lang="en-US" b="1" dirty="0"/>
              <a:t>Why Contractors Trust White-Rodgers</a:t>
            </a:r>
            <a:endParaRPr lang="en-US" dirty="0"/>
          </a:p>
        </p:txBody>
      </p:sp>
      <p:sp>
        <p:nvSpPr>
          <p:cNvPr id="10" name="Content Placeholder 2">
            <a:extLst>
              <a:ext uri="{FF2B5EF4-FFF2-40B4-BE49-F238E27FC236}">
                <a16:creationId xmlns:a16="http://schemas.microsoft.com/office/drawing/2014/main" id="{B2DAF323-5220-41FA-B84B-2F1A0C1AC299}"/>
              </a:ext>
            </a:extLst>
          </p:cNvPr>
          <p:cNvSpPr>
            <a:spLocks noGrp="1"/>
          </p:cNvSpPr>
          <p:nvPr>
            <p:ph sz="quarter" idx="15"/>
          </p:nvPr>
        </p:nvSpPr>
        <p:spPr>
          <a:xfrm>
            <a:off x="400244" y="1323393"/>
            <a:ext cx="4023360" cy="5132388"/>
          </a:xfrm>
        </p:spPr>
        <p:txBody>
          <a:bodyPr/>
          <a:lstStyle/>
          <a:p>
            <a:pPr marL="0" indent="0">
              <a:spcBef>
                <a:spcPts val="0"/>
              </a:spcBef>
              <a:buNone/>
            </a:pPr>
            <a:r>
              <a:rPr lang="en-US" b="1" dirty="0"/>
              <a:t>Industry Leading Products</a:t>
            </a:r>
          </a:p>
          <a:p>
            <a:pPr>
              <a:spcBef>
                <a:spcPts val="0"/>
              </a:spcBef>
            </a:pPr>
            <a:r>
              <a:rPr lang="en-US" sz="1800" dirty="0"/>
              <a:t>Used by more OEM’s</a:t>
            </a:r>
          </a:p>
          <a:p>
            <a:pPr>
              <a:lnSpc>
                <a:spcPct val="100000"/>
              </a:lnSpc>
              <a:spcBef>
                <a:spcPts val="0"/>
              </a:spcBef>
              <a:spcAft>
                <a:spcPts val="900"/>
              </a:spcAft>
            </a:pPr>
            <a:r>
              <a:rPr lang="en-US" sz="1800" dirty="0"/>
              <a:t>Offering the widest range of Universal Replacement Controls</a:t>
            </a:r>
            <a:endParaRPr lang="en-US" sz="1800" b="1" dirty="0"/>
          </a:p>
          <a:p>
            <a:pPr marL="0" indent="0">
              <a:spcBef>
                <a:spcPts val="0"/>
              </a:spcBef>
              <a:buNone/>
            </a:pPr>
            <a:r>
              <a:rPr lang="en-US" b="1" dirty="0"/>
              <a:t>Ease of Installation</a:t>
            </a:r>
          </a:p>
          <a:p>
            <a:pPr>
              <a:lnSpc>
                <a:spcPct val="100000"/>
              </a:lnSpc>
              <a:spcBef>
                <a:spcPts val="0"/>
              </a:spcBef>
              <a:spcAft>
                <a:spcPts val="900"/>
              </a:spcAft>
            </a:pPr>
            <a:r>
              <a:rPr lang="en-US" sz="1800" dirty="0"/>
              <a:t>Simple, easy to understand instructions</a:t>
            </a:r>
            <a:endParaRPr lang="en-US" sz="1800" b="1" dirty="0"/>
          </a:p>
          <a:p>
            <a:pPr marL="0" indent="0">
              <a:spcBef>
                <a:spcPts val="0"/>
              </a:spcBef>
              <a:buNone/>
            </a:pPr>
            <a:r>
              <a:rPr lang="en-US" b="1" dirty="0"/>
              <a:t>Product Reliability</a:t>
            </a:r>
          </a:p>
          <a:p>
            <a:pPr>
              <a:lnSpc>
                <a:spcPct val="100000"/>
              </a:lnSpc>
              <a:spcBef>
                <a:spcPts val="0"/>
              </a:spcBef>
              <a:spcAft>
                <a:spcPts val="900"/>
              </a:spcAft>
            </a:pPr>
            <a:r>
              <a:rPr lang="en-US" sz="1800" dirty="0"/>
              <a:t>Quality Control assures reliable products</a:t>
            </a:r>
          </a:p>
          <a:p>
            <a:pPr marL="0" indent="0">
              <a:spcBef>
                <a:spcPts val="0"/>
              </a:spcBef>
              <a:buNone/>
            </a:pPr>
            <a:r>
              <a:rPr lang="en-US" b="1" dirty="0"/>
              <a:t>Affordable</a:t>
            </a:r>
          </a:p>
          <a:p>
            <a:pPr>
              <a:lnSpc>
                <a:spcPct val="100000"/>
              </a:lnSpc>
              <a:spcBef>
                <a:spcPts val="0"/>
              </a:spcBef>
              <a:spcAft>
                <a:spcPts val="900"/>
              </a:spcAft>
            </a:pPr>
            <a:r>
              <a:rPr lang="en-US" sz="1800" dirty="0"/>
              <a:t>Competitive pricing</a:t>
            </a:r>
          </a:p>
          <a:p>
            <a:pPr marL="0" indent="0">
              <a:spcBef>
                <a:spcPts val="0"/>
              </a:spcBef>
              <a:buNone/>
            </a:pPr>
            <a:r>
              <a:rPr lang="en-US" b="1" dirty="0"/>
              <a:t>Supported by Knowledgeable Representatives</a:t>
            </a:r>
          </a:p>
          <a:p>
            <a:pPr>
              <a:lnSpc>
                <a:spcPct val="100000"/>
              </a:lnSpc>
              <a:spcBef>
                <a:spcPts val="0"/>
              </a:spcBef>
            </a:pPr>
            <a:r>
              <a:rPr lang="en-US" sz="1800" dirty="0"/>
              <a:t>Contractor direct phone support</a:t>
            </a:r>
          </a:p>
          <a:p>
            <a:pPr>
              <a:spcBef>
                <a:spcPts val="0"/>
              </a:spcBef>
            </a:pPr>
            <a:endParaRPr lang="en-US" dirty="0"/>
          </a:p>
          <a:p>
            <a:pPr>
              <a:spcBef>
                <a:spcPts val="0"/>
              </a:spcBef>
            </a:pPr>
            <a:endParaRPr lang="en-US" dirty="0"/>
          </a:p>
        </p:txBody>
      </p:sp>
      <p:pic>
        <p:nvPicPr>
          <p:cNvPr id="11" name="Picture 10" descr="A sign on the side of a building&#10;&#10;Description automatically generated">
            <a:extLst>
              <a:ext uri="{FF2B5EF4-FFF2-40B4-BE49-F238E27FC236}">
                <a16:creationId xmlns:a16="http://schemas.microsoft.com/office/drawing/2014/main" id="{2FA00825-21DD-47A3-A894-B1434C8DDB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11389083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p:txBody>
          <a:bodyPr/>
          <a:lstStyle/>
          <a:p>
            <a:r>
              <a:rPr lang="en-US" b="1"/>
              <a:t>Install</a:t>
            </a:r>
            <a:endParaRPr lang="en-US"/>
          </a:p>
        </p:txBody>
      </p:sp>
      <p:sp>
        <p:nvSpPr>
          <p:cNvPr id="3" name="Text Placeholder 2">
            <a:extLst>
              <a:ext uri="{FF2B5EF4-FFF2-40B4-BE49-F238E27FC236}">
                <a16:creationId xmlns:a16="http://schemas.microsoft.com/office/drawing/2014/main" id="{CF34E798-7A8D-8042-AD50-C486729659CF}"/>
              </a:ext>
            </a:extLst>
          </p:cNvPr>
          <p:cNvSpPr>
            <a:spLocks noGrp="1"/>
          </p:cNvSpPr>
          <p:nvPr>
            <p:ph type="body" sz="quarter" idx="14"/>
          </p:nvPr>
        </p:nvSpPr>
        <p:spPr/>
        <p:txBody>
          <a:bodyPr/>
          <a:lstStyle/>
          <a:p>
            <a:r>
              <a:rPr lang="en-US"/>
              <a:t>47D01U-843 Universal Defrost Control</a:t>
            </a:r>
          </a:p>
        </p:txBody>
      </p:sp>
    </p:spTree>
    <p:extLst>
      <p:ext uri="{BB962C8B-B14F-4D97-AF65-F5344CB8AC3E}">
        <p14:creationId xmlns:p14="http://schemas.microsoft.com/office/powerpoint/2010/main" val="2707153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9A173-7A2A-B64C-B0F0-EAB158539906}"/>
              </a:ext>
            </a:extLst>
          </p:cNvPr>
          <p:cNvSpPr>
            <a:spLocks noGrp="1"/>
          </p:cNvSpPr>
          <p:nvPr>
            <p:ph type="title"/>
          </p:nvPr>
        </p:nvSpPr>
        <p:spPr/>
        <p:txBody>
          <a:bodyPr/>
          <a:lstStyle/>
          <a:p>
            <a:r>
              <a:rPr lang="en-US" b="1"/>
              <a:t>What’s In The Box?</a:t>
            </a:r>
            <a:endParaRPr lang="en-US"/>
          </a:p>
        </p:txBody>
      </p:sp>
      <p:sp>
        <p:nvSpPr>
          <p:cNvPr id="3" name="Content Placeholder 2">
            <a:extLst>
              <a:ext uri="{FF2B5EF4-FFF2-40B4-BE49-F238E27FC236}">
                <a16:creationId xmlns:a16="http://schemas.microsoft.com/office/drawing/2014/main" id="{70C9FBCB-895F-3A40-8FE6-1594963E04AC}"/>
              </a:ext>
            </a:extLst>
          </p:cNvPr>
          <p:cNvSpPr>
            <a:spLocks noGrp="1"/>
          </p:cNvSpPr>
          <p:nvPr>
            <p:ph sz="quarter" idx="15"/>
          </p:nvPr>
        </p:nvSpPr>
        <p:spPr>
          <a:xfrm>
            <a:off x="409573" y="1295400"/>
            <a:ext cx="4472393" cy="5132388"/>
          </a:xfrm>
        </p:spPr>
        <p:txBody>
          <a:bodyPr/>
          <a:lstStyle/>
          <a:p>
            <a:pPr marL="0" indent="0">
              <a:buFont typeface="Arial" panose="020B0604020202020204" pitchFamily="34" charset="0"/>
              <a:buNone/>
            </a:pPr>
            <a:r>
              <a:rPr lang="en-US" sz="1600" b="1"/>
              <a:t>Universal Heat Pump Defrost Control</a:t>
            </a:r>
            <a:r>
              <a:rPr lang="en-US" sz="1600"/>
              <a:t> </a:t>
            </a:r>
            <a:endParaRPr lang="en-US" sz="1600">
              <a:cs typeface="Arial"/>
            </a:endParaRPr>
          </a:p>
          <a:p>
            <a:pPr marL="571500" lvl="1" indent="-285750">
              <a:buFont typeface="Arial"/>
              <a:buChar char="•"/>
            </a:pPr>
            <a:r>
              <a:rPr lang="en-US" sz="1600"/>
              <a:t>Includes universal plastic mounting tray + 4 screws</a:t>
            </a:r>
            <a:endParaRPr lang="en-US" sz="1600">
              <a:cs typeface="Arial"/>
            </a:endParaRPr>
          </a:p>
          <a:p>
            <a:pPr marL="0" indent="0">
              <a:buNone/>
            </a:pPr>
            <a:r>
              <a:rPr lang="en-US" sz="1600" b="1"/>
              <a:t>Thermostat Harness</a:t>
            </a:r>
            <a:endParaRPr lang="en-US" sz="1600" b="1">
              <a:cs typeface="Arial"/>
            </a:endParaRPr>
          </a:p>
          <a:p>
            <a:pPr marL="571500" lvl="1" indent="-285750">
              <a:buFont typeface="Arial"/>
              <a:buChar char="•"/>
            </a:pPr>
            <a:r>
              <a:rPr lang="en-US" sz="1600"/>
              <a:t>One harness, equipped with spades. Cut, strip, and wire nut if desired (included)</a:t>
            </a:r>
            <a:endParaRPr lang="en-US" sz="1600">
              <a:cs typeface="Arial"/>
            </a:endParaRPr>
          </a:p>
          <a:p>
            <a:pPr marL="0" indent="0">
              <a:buNone/>
            </a:pPr>
            <a:r>
              <a:rPr lang="en-US" sz="1600" b="1"/>
              <a:t>Heat Pump Harness</a:t>
            </a:r>
            <a:endParaRPr lang="en-US" sz="1600" b="1">
              <a:cs typeface="Arial"/>
            </a:endParaRPr>
          </a:p>
          <a:p>
            <a:pPr marL="571500" lvl="1" indent="-285750">
              <a:buFont typeface="Arial"/>
              <a:buChar char="•"/>
            </a:pPr>
            <a:r>
              <a:rPr lang="en-US" sz="1600"/>
              <a:t>Connect reversing valve, contactor, low and high pressure switches</a:t>
            </a:r>
            <a:endParaRPr lang="en-US" sz="1600">
              <a:cs typeface="Arial"/>
            </a:endParaRPr>
          </a:p>
          <a:p>
            <a:pPr marL="0" indent="0">
              <a:buNone/>
            </a:pPr>
            <a:r>
              <a:rPr lang="en-US" sz="1600" b="1"/>
              <a:t>Thermistors</a:t>
            </a:r>
            <a:endParaRPr lang="en-US" sz="1600" b="1">
              <a:cs typeface="Arial"/>
            </a:endParaRPr>
          </a:p>
          <a:p>
            <a:pPr marL="571500" lvl="1" indent="-285750">
              <a:buFont typeface="Arial"/>
              <a:buChar char="•"/>
            </a:pPr>
            <a:r>
              <a:rPr lang="en-US" sz="1600"/>
              <a:t>One to measure coil temp, and one to measure air temp</a:t>
            </a:r>
            <a:endParaRPr lang="en-US" sz="1600">
              <a:cs typeface="Arial"/>
            </a:endParaRPr>
          </a:p>
          <a:p>
            <a:pPr marL="571500" lvl="1" indent="-285750">
              <a:buFont typeface="Arial"/>
              <a:buChar char="•"/>
            </a:pPr>
            <a:r>
              <a:rPr lang="en-US" sz="1600"/>
              <a:t>Install air temp sensor for selectable lock out settings/ for use of demand defrost</a:t>
            </a:r>
            <a:endParaRPr lang="en-US" sz="1600">
              <a:cs typeface="Arial"/>
            </a:endParaRPr>
          </a:p>
          <a:p>
            <a:pPr marL="0" indent="0">
              <a:buNone/>
            </a:pPr>
            <a:r>
              <a:rPr lang="en-US" sz="1600" b="1"/>
              <a:t>Additional</a:t>
            </a:r>
            <a:endParaRPr lang="en-US" sz="1600" b="1">
              <a:cs typeface="Arial"/>
            </a:endParaRPr>
          </a:p>
          <a:p>
            <a:pPr marL="571500" lvl="1" indent="-285750">
              <a:buFont typeface="Arial"/>
              <a:buChar char="•"/>
            </a:pPr>
            <a:r>
              <a:rPr lang="en-US" sz="1600"/>
              <a:t>Zip Ties To manage harness locations</a:t>
            </a:r>
            <a:endParaRPr lang="en-US" sz="1600">
              <a:cs typeface="Arial"/>
            </a:endParaRPr>
          </a:p>
          <a:p>
            <a:pPr marL="571500" lvl="1" indent="-285750">
              <a:buFont typeface="Arial"/>
              <a:buChar char="•"/>
            </a:pPr>
            <a:r>
              <a:rPr lang="en-US" sz="1600"/>
              <a:t>Terminal wire stickers to label existing wires</a:t>
            </a:r>
            <a:endParaRPr lang="en-US" sz="1600">
              <a:cs typeface="Arial"/>
            </a:endParaRPr>
          </a:p>
          <a:p>
            <a:pPr marL="571500" lvl="1" indent="-285750">
              <a:buFont typeface="Arial"/>
              <a:buChar char="•"/>
            </a:pPr>
            <a:r>
              <a:rPr lang="en-US" sz="1600"/>
              <a:t>Setup and Troubleshooting label</a:t>
            </a:r>
            <a:endParaRPr lang="en-US" sz="1600">
              <a:cs typeface="Arial"/>
            </a:endParaRPr>
          </a:p>
          <a:p>
            <a:pPr marL="0" indent="0">
              <a:buNone/>
            </a:pPr>
            <a:br>
              <a:rPr lang="en-US" sz="1400"/>
            </a:br>
            <a:br>
              <a:rPr lang="en-US" sz="1400"/>
            </a:br>
            <a:endParaRPr lang="en-US" sz="1400"/>
          </a:p>
        </p:txBody>
      </p:sp>
      <p:pic>
        <p:nvPicPr>
          <p:cNvPr id="6" name="Picture 5">
            <a:extLst>
              <a:ext uri="{FF2B5EF4-FFF2-40B4-BE49-F238E27FC236}">
                <a16:creationId xmlns:a16="http://schemas.microsoft.com/office/drawing/2014/main" id="{053D6F8B-A027-A347-8DB2-AC4FD37DD7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81966" y="1075651"/>
            <a:ext cx="3970531" cy="5390711"/>
          </a:xfrm>
          <a:prstGeom prst="rect">
            <a:avLst/>
          </a:prstGeom>
          <a:effectLst/>
        </p:spPr>
      </p:pic>
    </p:spTree>
    <p:extLst>
      <p:ext uri="{BB962C8B-B14F-4D97-AF65-F5344CB8AC3E}">
        <p14:creationId xmlns:p14="http://schemas.microsoft.com/office/powerpoint/2010/main" val="41276227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8CE3-C930-354F-A2C8-56129E160DAD}"/>
              </a:ext>
            </a:extLst>
          </p:cNvPr>
          <p:cNvSpPr>
            <a:spLocks noGrp="1"/>
          </p:cNvSpPr>
          <p:nvPr>
            <p:ph type="title"/>
          </p:nvPr>
        </p:nvSpPr>
        <p:spPr/>
        <p:txBody>
          <a:bodyPr/>
          <a:lstStyle/>
          <a:p>
            <a:r>
              <a:rPr lang="en-US" b="1"/>
              <a:t>Integrated Value-added Features</a:t>
            </a:r>
            <a:endParaRPr lang="en-US"/>
          </a:p>
        </p:txBody>
      </p:sp>
      <p:graphicFrame>
        <p:nvGraphicFramePr>
          <p:cNvPr id="5" name="Table 4">
            <a:extLst>
              <a:ext uri="{FF2B5EF4-FFF2-40B4-BE49-F238E27FC236}">
                <a16:creationId xmlns:a16="http://schemas.microsoft.com/office/drawing/2014/main" id="{C4EA95EB-D13C-354B-8E6F-A9D82B3AC02F}"/>
              </a:ext>
            </a:extLst>
          </p:cNvPr>
          <p:cNvGraphicFramePr>
            <a:graphicFrameLocks noGrp="1"/>
          </p:cNvGraphicFramePr>
          <p:nvPr>
            <p:extLst>
              <p:ext uri="{D42A27DB-BD31-4B8C-83A1-F6EECF244321}">
                <p14:modId xmlns:p14="http://schemas.microsoft.com/office/powerpoint/2010/main" val="3755647328"/>
              </p:ext>
            </p:extLst>
          </p:nvPr>
        </p:nvGraphicFramePr>
        <p:xfrm>
          <a:off x="393192" y="1396998"/>
          <a:ext cx="8280544" cy="4377269"/>
        </p:xfrm>
        <a:graphic>
          <a:graphicData uri="http://schemas.openxmlformats.org/drawingml/2006/table">
            <a:tbl>
              <a:tblPr firstRow="1" bandRow="1">
                <a:tableStyleId>{5C22544A-7EE6-4342-B048-85BDC9FD1C3A}</a:tableStyleId>
              </a:tblPr>
              <a:tblGrid>
                <a:gridCol w="4140272">
                  <a:extLst>
                    <a:ext uri="{9D8B030D-6E8A-4147-A177-3AD203B41FA5}">
                      <a16:colId xmlns:a16="http://schemas.microsoft.com/office/drawing/2014/main" val="799799492"/>
                    </a:ext>
                  </a:extLst>
                </a:gridCol>
                <a:gridCol w="4140272">
                  <a:extLst>
                    <a:ext uri="{9D8B030D-6E8A-4147-A177-3AD203B41FA5}">
                      <a16:colId xmlns:a16="http://schemas.microsoft.com/office/drawing/2014/main" val="2608426939"/>
                    </a:ext>
                  </a:extLst>
                </a:gridCol>
              </a:tblGrid>
              <a:tr h="818742">
                <a:tc>
                  <a:txBody>
                    <a:bodyPr/>
                    <a:lstStyle/>
                    <a:p>
                      <a:pPr algn="ctr"/>
                      <a:r>
                        <a:rPr lang="en-US" sz="1400" b="0" i="0" u="none" strike="noStrike" kern="1200">
                          <a:solidFill>
                            <a:schemeClr val="lt1"/>
                          </a:solidFill>
                          <a:effectLst/>
                          <a:latin typeface="+mn-lt"/>
                          <a:ea typeface="+mn-ea"/>
                          <a:cs typeface="+mn-cs"/>
                        </a:rPr>
                        <a:t>Defrost Thermostat</a:t>
                      </a:r>
                      <a:endParaRPr lang="en-US" sz="1400" b="0"/>
                    </a:p>
                  </a:txBody>
                  <a:tcPr anchor="ctr"/>
                </a:tc>
                <a:tc>
                  <a:txBody>
                    <a:bodyPr/>
                    <a:lstStyle/>
                    <a:p>
                      <a:pPr algn="ctr" rtl="0" fontAlgn="t"/>
                      <a:r>
                        <a:rPr lang="en-US" sz="1400" b="0" i="0" u="none" strike="noStrike" kern="1200">
                          <a:solidFill>
                            <a:schemeClr val="lt1"/>
                          </a:solidFill>
                          <a:effectLst/>
                          <a:latin typeface="+mn-lt"/>
                          <a:ea typeface="+mn-ea"/>
                          <a:cs typeface="+mn-cs"/>
                        </a:rPr>
                        <a:t>Outdoor Heat-Pump Thermostat</a:t>
                      </a:r>
                    </a:p>
                  </a:txBody>
                  <a:tcPr anchor="ctr"/>
                </a:tc>
                <a:extLst>
                  <a:ext uri="{0D108BD9-81ED-4DB2-BD59-A6C34878D82A}">
                    <a16:rowId xmlns:a16="http://schemas.microsoft.com/office/drawing/2014/main" val="4271678894"/>
                  </a:ext>
                </a:extLst>
              </a:tr>
              <a:tr h="1786970">
                <a:tc>
                  <a:txBody>
                    <a:bodyPr/>
                    <a:lstStyle/>
                    <a:p>
                      <a:endParaRPr lang="en-US" sz="1400"/>
                    </a:p>
                  </a:txBody>
                  <a:tcPr/>
                </a:tc>
                <a:tc>
                  <a:txBody>
                    <a:bodyPr/>
                    <a:lstStyle/>
                    <a:p>
                      <a:endParaRPr lang="en-US" sz="1400"/>
                    </a:p>
                  </a:txBody>
                  <a:tcPr/>
                </a:tc>
                <a:extLst>
                  <a:ext uri="{0D108BD9-81ED-4DB2-BD59-A6C34878D82A}">
                    <a16:rowId xmlns:a16="http://schemas.microsoft.com/office/drawing/2014/main" val="439413975"/>
                  </a:ext>
                </a:extLst>
              </a:tr>
              <a:tr h="1771557">
                <a:tc>
                  <a:txBody>
                    <a:bodyPr/>
                    <a:lstStyle/>
                    <a:p>
                      <a:pPr marL="285750" indent="-285750" rtl="0" fontAlgn="base">
                        <a:buFont typeface="Arial" panose="020B0604020202020204" pitchFamily="34" charset="0"/>
                        <a:buChar char="•"/>
                      </a:pPr>
                      <a:r>
                        <a:rPr lang="en-US" sz="1400" b="0" i="0" u="none" strike="noStrike" kern="1200">
                          <a:solidFill>
                            <a:schemeClr val="dk1"/>
                          </a:solidFill>
                          <a:effectLst/>
                          <a:latin typeface="+mn-lt"/>
                          <a:ea typeface="+mn-ea"/>
                          <a:cs typeface="+mn-cs"/>
                        </a:rPr>
                        <a:t>The 47D01U-843 includes a new coil sensor and a new air temperature sensor.</a:t>
                      </a:r>
                    </a:p>
                    <a:p>
                      <a:pPr marL="285750" indent="-285750" rtl="0" fontAlgn="base">
                        <a:buFont typeface="Arial" panose="020B0604020202020204" pitchFamily="34" charset="0"/>
                        <a:buChar char="•"/>
                      </a:pPr>
                      <a:r>
                        <a:rPr lang="en-US" sz="1400" b="0" i="0" u="none" strike="noStrike" kern="1200">
                          <a:solidFill>
                            <a:schemeClr val="dk1"/>
                          </a:solidFill>
                          <a:effectLst/>
                          <a:latin typeface="+mn-lt"/>
                          <a:ea typeface="+mn-ea"/>
                          <a:cs typeface="+mn-cs"/>
                        </a:rPr>
                        <a:t>The old snap-disc coil sensor is upgraded to a thermistor type.</a:t>
                      </a:r>
                    </a:p>
                    <a:p>
                      <a:endParaRPr lang="en-US" sz="1400"/>
                    </a:p>
                  </a:txBody>
                  <a:tcPr/>
                </a:tc>
                <a:tc>
                  <a:txBody>
                    <a:bodyPr/>
                    <a:lstStyle/>
                    <a:p>
                      <a:pPr marL="285750" indent="-285750" rtl="0" fontAlgn="base">
                        <a:buFont typeface="Arial" panose="020B0604020202020204" pitchFamily="34" charset="0"/>
                        <a:buChar char="•"/>
                      </a:pPr>
                      <a:r>
                        <a:rPr lang="en-US" sz="1400" b="0" i="0" u="none" strike="noStrike" kern="1200">
                          <a:solidFill>
                            <a:schemeClr val="dk1"/>
                          </a:solidFill>
                          <a:effectLst/>
                          <a:latin typeface="+mn-lt"/>
                          <a:ea typeface="+mn-ea"/>
                          <a:cs typeface="+mn-cs"/>
                        </a:rPr>
                        <a:t>A built-in Outdoor Heat-Pump T/stat feature allows for Auxiliary Heat and Compressor Lock-outs. </a:t>
                      </a:r>
                    </a:p>
                    <a:p>
                      <a:pPr marL="285750" indent="-285750" rtl="0" fontAlgn="base">
                        <a:buFont typeface="Arial" panose="020B0604020202020204" pitchFamily="34" charset="0"/>
                        <a:buChar char="•"/>
                      </a:pPr>
                      <a:r>
                        <a:rPr lang="en-US" sz="1400" b="0" i="0" u="none" strike="noStrike" kern="1200">
                          <a:solidFill>
                            <a:schemeClr val="dk1"/>
                          </a:solidFill>
                          <a:effectLst/>
                          <a:latin typeface="+mn-lt"/>
                          <a:ea typeface="+mn-ea"/>
                          <a:cs typeface="+mn-cs"/>
                        </a:rPr>
                        <a:t>States like CA and NC are requiring this control to keep Electric back-up from coming on when it’s over 40°F outside.</a:t>
                      </a:r>
                    </a:p>
                  </a:txBody>
                  <a:tcPr/>
                </a:tc>
                <a:extLst>
                  <a:ext uri="{0D108BD9-81ED-4DB2-BD59-A6C34878D82A}">
                    <a16:rowId xmlns:a16="http://schemas.microsoft.com/office/drawing/2014/main" val="2317642277"/>
                  </a:ext>
                </a:extLst>
              </a:tr>
            </a:tbl>
          </a:graphicData>
        </a:graphic>
      </p:graphicFrame>
      <p:pic>
        <p:nvPicPr>
          <p:cNvPr id="9" name="Picture 8" descr="A close up of a tool&#10;&#10;Description automatically generated">
            <a:extLst>
              <a:ext uri="{FF2B5EF4-FFF2-40B4-BE49-F238E27FC236}">
                <a16:creationId xmlns:a16="http://schemas.microsoft.com/office/drawing/2014/main" id="{85725B5D-C9AD-FD46-85DF-F857834E65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42" r="13870"/>
          <a:stretch/>
        </p:blipFill>
        <p:spPr>
          <a:xfrm>
            <a:off x="938991" y="2475812"/>
            <a:ext cx="1308257" cy="1319784"/>
          </a:xfrm>
          <a:prstGeom prst="rect">
            <a:avLst/>
          </a:prstGeom>
          <a:ln>
            <a:noFill/>
          </a:ln>
          <a:effectLst/>
        </p:spPr>
      </p:pic>
      <p:pic>
        <p:nvPicPr>
          <p:cNvPr id="15" name="Picture 14" descr="A picture containing cable, indoor, connector, table&#10;&#10;Description automatically generated">
            <a:extLst>
              <a:ext uri="{FF2B5EF4-FFF2-40B4-BE49-F238E27FC236}">
                <a16:creationId xmlns:a16="http://schemas.microsoft.com/office/drawing/2014/main" id="{4EF5000B-772F-E441-B848-2E97E2C233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9531" y="2436377"/>
            <a:ext cx="1450133" cy="1319784"/>
          </a:xfrm>
          <a:prstGeom prst="rect">
            <a:avLst/>
          </a:prstGeom>
        </p:spPr>
      </p:pic>
      <p:sp>
        <p:nvSpPr>
          <p:cNvPr id="13" name="TextBox 12">
            <a:extLst>
              <a:ext uri="{FF2B5EF4-FFF2-40B4-BE49-F238E27FC236}">
                <a16:creationId xmlns:a16="http://schemas.microsoft.com/office/drawing/2014/main" id="{F8AF4D85-3C08-1E48-A24E-DD1F6880B3C8}"/>
              </a:ext>
            </a:extLst>
          </p:cNvPr>
          <p:cNvSpPr txBox="1"/>
          <p:nvPr/>
        </p:nvSpPr>
        <p:spPr bwMode="auto">
          <a:xfrm>
            <a:off x="3081632" y="2326032"/>
            <a:ext cx="645522" cy="904287"/>
          </a:xfrm>
          <a:prstGeom prst="rect">
            <a:avLst/>
          </a:prstGeom>
          <a:noFill/>
          <a:ln w="9525">
            <a:noFill/>
            <a:miter lim="800000"/>
            <a:headEnd/>
            <a:tailEnd/>
          </a:ln>
        </p:spPr>
        <p:txBody>
          <a:bodyPr wrap="square" rtlCol="0">
            <a:spAutoFit/>
          </a:bodyPr>
          <a:lstStyle/>
          <a:p>
            <a:pPr eaLnBrk="0" hangingPunct="0">
              <a:lnSpc>
                <a:spcPct val="105000"/>
              </a:lnSpc>
            </a:pPr>
            <a:r>
              <a:rPr lang="en-US" sz="5400" b="1">
                <a:solidFill>
                  <a:srgbClr val="00B050"/>
                </a:solidFill>
                <a:latin typeface="Segoe UI Symbol" panose="020B0502040204020203" pitchFamily="34" charset="0"/>
                <a:ea typeface="Segoe UI Symbol" panose="020B0502040204020203" pitchFamily="34" charset="0"/>
              </a:rPr>
              <a:t>✓</a:t>
            </a:r>
            <a:endParaRPr lang="en-US" sz="5400" b="1">
              <a:solidFill>
                <a:srgbClr val="00B050"/>
              </a:solidFill>
            </a:endParaRPr>
          </a:p>
        </p:txBody>
      </p:sp>
      <p:pic>
        <p:nvPicPr>
          <p:cNvPr id="28" name="Picture 27">
            <a:extLst>
              <a:ext uri="{FF2B5EF4-FFF2-40B4-BE49-F238E27FC236}">
                <a16:creationId xmlns:a16="http://schemas.microsoft.com/office/drawing/2014/main" id="{F941F9FE-19B7-9B48-B093-B3507B7EF60C}"/>
              </a:ext>
            </a:extLst>
          </p:cNvPr>
          <p:cNvPicPr>
            <a:picLocks noChangeAspect="1"/>
          </p:cNvPicPr>
          <p:nvPr/>
        </p:nvPicPr>
        <p:blipFill>
          <a:blip r:embed="rId4" cstate="print"/>
          <a:stretch>
            <a:fillRect/>
          </a:stretch>
        </p:blipFill>
        <p:spPr>
          <a:xfrm>
            <a:off x="5177287" y="2358530"/>
            <a:ext cx="1291044" cy="1475478"/>
          </a:xfrm>
          <a:prstGeom prst="rect">
            <a:avLst/>
          </a:prstGeom>
        </p:spPr>
      </p:pic>
      <p:grpSp>
        <p:nvGrpSpPr>
          <p:cNvPr id="19" name="Group 18">
            <a:extLst>
              <a:ext uri="{FF2B5EF4-FFF2-40B4-BE49-F238E27FC236}">
                <a16:creationId xmlns:a16="http://schemas.microsoft.com/office/drawing/2014/main" id="{6BB0971C-8139-054A-A56F-E0E4AE65F26E}"/>
              </a:ext>
            </a:extLst>
          </p:cNvPr>
          <p:cNvGrpSpPr/>
          <p:nvPr/>
        </p:nvGrpSpPr>
        <p:grpSpPr>
          <a:xfrm>
            <a:off x="5981898" y="2436377"/>
            <a:ext cx="533239" cy="533239"/>
            <a:chOff x="5346015" y="3908554"/>
            <a:chExt cx="1366572" cy="1366572"/>
          </a:xfrm>
        </p:grpSpPr>
        <p:sp>
          <p:nvSpPr>
            <p:cNvPr id="22" name="Oval 21">
              <a:extLst>
                <a:ext uri="{FF2B5EF4-FFF2-40B4-BE49-F238E27FC236}">
                  <a16:creationId xmlns:a16="http://schemas.microsoft.com/office/drawing/2014/main" id="{D924878C-D651-CF46-BC8D-AED9C41ECB54}"/>
                </a:ext>
              </a:extLst>
            </p:cNvPr>
            <p:cNvSpPr/>
            <p:nvPr/>
          </p:nvSpPr>
          <p:spPr bwMode="auto">
            <a:xfrm>
              <a:off x="5346015" y="3908554"/>
              <a:ext cx="1366572" cy="1366572"/>
            </a:xfrm>
            <a:prstGeom prst="ellipse">
              <a:avLst/>
            </a:prstGeom>
            <a:noFill/>
            <a:ln w="10795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23" name="Straight Connector 22">
              <a:extLst>
                <a:ext uri="{FF2B5EF4-FFF2-40B4-BE49-F238E27FC236}">
                  <a16:creationId xmlns:a16="http://schemas.microsoft.com/office/drawing/2014/main" id="{AF240EA7-41BD-3D47-9672-C520C144E35A}"/>
                </a:ext>
              </a:extLst>
            </p:cNvPr>
            <p:cNvCxnSpPr>
              <a:cxnSpLocks/>
              <a:stCxn id="22" idx="3"/>
              <a:endCxn id="22" idx="7"/>
            </p:cNvCxnSpPr>
            <p:nvPr/>
          </p:nvCxnSpPr>
          <p:spPr bwMode="auto">
            <a:xfrm flipV="1">
              <a:off x="5546145" y="4108684"/>
              <a:ext cx="966312" cy="966312"/>
            </a:xfrm>
            <a:prstGeom prst="line">
              <a:avLst/>
            </a:prstGeom>
            <a:solidFill>
              <a:schemeClr val="accent1"/>
            </a:solidFill>
            <a:ln w="107950" cap="flat" cmpd="sng" algn="ctr">
              <a:solidFill>
                <a:srgbClr val="C00000"/>
              </a:solidFill>
              <a:prstDash val="solid"/>
              <a:round/>
              <a:headEnd type="none" w="med" len="med"/>
              <a:tailEnd type="none" w="med" len="med"/>
            </a:ln>
            <a:effectLst/>
          </p:spPr>
        </p:cxnSp>
      </p:grpSp>
      <p:pic>
        <p:nvPicPr>
          <p:cNvPr id="20" name="Picture 19" descr="A picture containing cable, indoor, connector, table&#10;&#10;Description automatically generated">
            <a:extLst>
              <a:ext uri="{FF2B5EF4-FFF2-40B4-BE49-F238E27FC236}">
                <a16:creationId xmlns:a16="http://schemas.microsoft.com/office/drawing/2014/main" id="{0F3832F5-EE45-1747-BB36-38EDE7E26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074" y="2436377"/>
            <a:ext cx="1450133" cy="1319784"/>
          </a:xfrm>
          <a:prstGeom prst="rect">
            <a:avLst/>
          </a:prstGeom>
        </p:spPr>
      </p:pic>
      <p:grpSp>
        <p:nvGrpSpPr>
          <p:cNvPr id="24" name="Group 23">
            <a:extLst>
              <a:ext uri="{FF2B5EF4-FFF2-40B4-BE49-F238E27FC236}">
                <a16:creationId xmlns:a16="http://schemas.microsoft.com/office/drawing/2014/main" id="{7A106E2E-560A-2D4D-8DA5-50BEB19B1432}"/>
              </a:ext>
            </a:extLst>
          </p:cNvPr>
          <p:cNvGrpSpPr/>
          <p:nvPr/>
        </p:nvGrpSpPr>
        <p:grpSpPr>
          <a:xfrm>
            <a:off x="1670778" y="2433700"/>
            <a:ext cx="533239" cy="533239"/>
            <a:chOff x="5346015" y="3908554"/>
            <a:chExt cx="1366572" cy="1366572"/>
          </a:xfrm>
        </p:grpSpPr>
        <p:sp>
          <p:nvSpPr>
            <p:cNvPr id="25" name="Oval 24">
              <a:extLst>
                <a:ext uri="{FF2B5EF4-FFF2-40B4-BE49-F238E27FC236}">
                  <a16:creationId xmlns:a16="http://schemas.microsoft.com/office/drawing/2014/main" id="{930C9F7F-F261-F94E-AFD5-D1BBB3A6380A}"/>
                </a:ext>
              </a:extLst>
            </p:cNvPr>
            <p:cNvSpPr/>
            <p:nvPr/>
          </p:nvSpPr>
          <p:spPr bwMode="auto">
            <a:xfrm>
              <a:off x="5346015" y="3908554"/>
              <a:ext cx="1366572" cy="1366572"/>
            </a:xfrm>
            <a:prstGeom prst="ellipse">
              <a:avLst/>
            </a:prstGeom>
            <a:noFill/>
            <a:ln w="10795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26" name="Straight Connector 25">
              <a:extLst>
                <a:ext uri="{FF2B5EF4-FFF2-40B4-BE49-F238E27FC236}">
                  <a16:creationId xmlns:a16="http://schemas.microsoft.com/office/drawing/2014/main" id="{2981CCB4-CF07-D74B-8ECB-30FB6F626A76}"/>
                </a:ext>
              </a:extLst>
            </p:cNvPr>
            <p:cNvCxnSpPr>
              <a:cxnSpLocks/>
              <a:stCxn id="25" idx="3"/>
              <a:endCxn id="25" idx="7"/>
            </p:cNvCxnSpPr>
            <p:nvPr/>
          </p:nvCxnSpPr>
          <p:spPr bwMode="auto">
            <a:xfrm flipV="1">
              <a:off x="5546145" y="4108684"/>
              <a:ext cx="966312" cy="966312"/>
            </a:xfrm>
            <a:prstGeom prst="line">
              <a:avLst/>
            </a:prstGeom>
            <a:solidFill>
              <a:schemeClr val="accent1"/>
            </a:solidFill>
            <a:ln w="107950" cap="flat" cmpd="sng" algn="ctr">
              <a:solidFill>
                <a:srgbClr val="C00000"/>
              </a:solidFill>
              <a:prstDash val="solid"/>
              <a:round/>
              <a:headEnd type="none" w="med" len="med"/>
              <a:tailEnd type="none" w="med" len="med"/>
            </a:ln>
            <a:effectLst/>
          </p:spPr>
        </p:cxnSp>
      </p:grpSp>
      <p:sp>
        <p:nvSpPr>
          <p:cNvPr id="29" name="TextBox 28">
            <a:extLst>
              <a:ext uri="{FF2B5EF4-FFF2-40B4-BE49-F238E27FC236}">
                <a16:creationId xmlns:a16="http://schemas.microsoft.com/office/drawing/2014/main" id="{77006116-BB70-2A49-81D0-6E6F9FE86766}"/>
              </a:ext>
            </a:extLst>
          </p:cNvPr>
          <p:cNvSpPr txBox="1"/>
          <p:nvPr/>
        </p:nvSpPr>
        <p:spPr bwMode="auto">
          <a:xfrm>
            <a:off x="7513193" y="2326032"/>
            <a:ext cx="645522" cy="904287"/>
          </a:xfrm>
          <a:prstGeom prst="rect">
            <a:avLst/>
          </a:prstGeom>
          <a:noFill/>
          <a:ln w="9525">
            <a:noFill/>
            <a:miter lim="800000"/>
            <a:headEnd/>
            <a:tailEnd/>
          </a:ln>
        </p:spPr>
        <p:txBody>
          <a:bodyPr wrap="square" rtlCol="0">
            <a:spAutoFit/>
          </a:bodyPr>
          <a:lstStyle/>
          <a:p>
            <a:pPr eaLnBrk="0" hangingPunct="0">
              <a:lnSpc>
                <a:spcPct val="105000"/>
              </a:lnSpc>
            </a:pPr>
            <a:r>
              <a:rPr lang="en-US" sz="5400" b="1">
                <a:solidFill>
                  <a:srgbClr val="00B050"/>
                </a:solidFill>
                <a:latin typeface="Segoe UI Symbol" panose="020B0502040204020203" pitchFamily="34" charset="0"/>
                <a:ea typeface="Segoe UI Symbol" panose="020B0502040204020203" pitchFamily="34" charset="0"/>
              </a:rPr>
              <a:t>✓</a:t>
            </a:r>
            <a:endParaRPr lang="en-US" sz="5400" b="1">
              <a:solidFill>
                <a:srgbClr val="00B050"/>
              </a:solidFill>
            </a:endParaRPr>
          </a:p>
        </p:txBody>
      </p:sp>
    </p:spTree>
    <p:extLst>
      <p:ext uri="{BB962C8B-B14F-4D97-AF65-F5344CB8AC3E}">
        <p14:creationId xmlns:p14="http://schemas.microsoft.com/office/powerpoint/2010/main" val="26862444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ED0C-51BA-4981-B77B-84C1416D7BDB}"/>
              </a:ext>
            </a:extLst>
          </p:cNvPr>
          <p:cNvSpPr>
            <a:spLocks noGrp="1"/>
          </p:cNvSpPr>
          <p:nvPr>
            <p:ph type="title"/>
          </p:nvPr>
        </p:nvSpPr>
        <p:spPr/>
        <p:txBody>
          <a:bodyPr/>
          <a:lstStyle/>
          <a:p>
            <a:r>
              <a:rPr lang="en-US" b="1" dirty="0"/>
              <a:t>Instructions</a:t>
            </a:r>
          </a:p>
        </p:txBody>
      </p:sp>
      <p:sp>
        <p:nvSpPr>
          <p:cNvPr id="3" name="Content Placeholder 2">
            <a:extLst>
              <a:ext uri="{FF2B5EF4-FFF2-40B4-BE49-F238E27FC236}">
                <a16:creationId xmlns:a16="http://schemas.microsoft.com/office/drawing/2014/main" id="{AA38E120-BEBC-463A-BF14-EE054DDF6D4A}"/>
              </a:ext>
            </a:extLst>
          </p:cNvPr>
          <p:cNvSpPr>
            <a:spLocks noGrp="1"/>
          </p:cNvSpPr>
          <p:nvPr>
            <p:ph sz="quarter" idx="10"/>
          </p:nvPr>
        </p:nvSpPr>
        <p:spPr>
          <a:xfrm>
            <a:off x="409575" y="1339850"/>
            <a:ext cx="3739437" cy="4832350"/>
          </a:xfrm>
        </p:spPr>
        <p:txBody>
          <a:bodyPr/>
          <a:lstStyle/>
          <a:p>
            <a:endParaRPr lang="en-US"/>
          </a:p>
        </p:txBody>
      </p:sp>
    </p:spTree>
    <p:extLst>
      <p:ext uri="{BB962C8B-B14F-4D97-AF65-F5344CB8AC3E}">
        <p14:creationId xmlns:p14="http://schemas.microsoft.com/office/powerpoint/2010/main" val="26149723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B5C8-8E24-F749-B6D6-F5F21DE06454}"/>
              </a:ext>
            </a:extLst>
          </p:cNvPr>
          <p:cNvSpPr>
            <a:spLocks noGrp="1"/>
          </p:cNvSpPr>
          <p:nvPr>
            <p:ph type="title"/>
          </p:nvPr>
        </p:nvSpPr>
        <p:spPr>
          <a:xfrm>
            <a:off x="381000" y="188803"/>
            <a:ext cx="8356600" cy="951665"/>
          </a:xfrm>
        </p:spPr>
        <p:txBody>
          <a:bodyPr/>
          <a:lstStyle/>
          <a:p>
            <a:r>
              <a:rPr lang="en-US" b="1"/>
              <a:t>Quick Set Up Configuration with Matrix LED</a:t>
            </a:r>
            <a:endParaRPr lang="en-US"/>
          </a:p>
        </p:txBody>
      </p:sp>
      <p:sp>
        <p:nvSpPr>
          <p:cNvPr id="3" name="Content Placeholder 2">
            <a:extLst>
              <a:ext uri="{FF2B5EF4-FFF2-40B4-BE49-F238E27FC236}">
                <a16:creationId xmlns:a16="http://schemas.microsoft.com/office/drawing/2014/main" id="{258D5248-5817-444A-9617-F6EB9CE4D804}"/>
              </a:ext>
            </a:extLst>
          </p:cNvPr>
          <p:cNvSpPr>
            <a:spLocks noGrp="1"/>
          </p:cNvSpPr>
          <p:nvPr>
            <p:ph sz="quarter" idx="10"/>
          </p:nvPr>
        </p:nvSpPr>
        <p:spPr/>
        <p:txBody>
          <a:bodyPr/>
          <a:lstStyle/>
          <a:p>
            <a:endParaRPr lang="en-US"/>
          </a:p>
        </p:txBody>
      </p:sp>
      <p:graphicFrame>
        <p:nvGraphicFramePr>
          <p:cNvPr id="4" name="Table 3">
            <a:extLst>
              <a:ext uri="{FF2B5EF4-FFF2-40B4-BE49-F238E27FC236}">
                <a16:creationId xmlns:a16="http://schemas.microsoft.com/office/drawing/2014/main" id="{CA4F898A-AA26-D849-A6AC-FBEE42E37C4C}"/>
              </a:ext>
            </a:extLst>
          </p:cNvPr>
          <p:cNvGraphicFramePr>
            <a:graphicFrameLocks noGrp="1"/>
          </p:cNvGraphicFramePr>
          <p:nvPr>
            <p:extLst>
              <p:ext uri="{D42A27DB-BD31-4B8C-83A1-F6EECF244321}">
                <p14:modId xmlns:p14="http://schemas.microsoft.com/office/powerpoint/2010/main" val="3702078464"/>
              </p:ext>
            </p:extLst>
          </p:nvPr>
        </p:nvGraphicFramePr>
        <p:xfrm>
          <a:off x="406400" y="1320800"/>
          <a:ext cx="8343392" cy="4998720"/>
        </p:xfrm>
        <a:graphic>
          <a:graphicData uri="http://schemas.openxmlformats.org/drawingml/2006/table">
            <a:tbl>
              <a:tblPr firstRow="1" bandRow="1">
                <a:tableStyleId>{5C22544A-7EE6-4342-B048-85BDC9FD1C3A}</a:tableStyleId>
              </a:tblPr>
              <a:tblGrid>
                <a:gridCol w="6968067">
                  <a:extLst>
                    <a:ext uri="{9D8B030D-6E8A-4147-A177-3AD203B41FA5}">
                      <a16:colId xmlns:a16="http://schemas.microsoft.com/office/drawing/2014/main" val="838941218"/>
                    </a:ext>
                  </a:extLst>
                </a:gridCol>
                <a:gridCol w="1375325">
                  <a:extLst>
                    <a:ext uri="{9D8B030D-6E8A-4147-A177-3AD203B41FA5}">
                      <a16:colId xmlns:a16="http://schemas.microsoft.com/office/drawing/2014/main" val="1219009977"/>
                    </a:ext>
                  </a:extLst>
                </a:gridCol>
              </a:tblGrid>
              <a:tr h="296333">
                <a:tc gridSpan="2">
                  <a:txBody>
                    <a:bodyPr/>
                    <a:lstStyle/>
                    <a:p>
                      <a:pPr algn="ctr"/>
                      <a:r>
                        <a:rPr lang="en-US" sz="1400" b="0" i="0" u="none" strike="noStrike" kern="1200">
                          <a:solidFill>
                            <a:schemeClr val="lt1"/>
                          </a:solidFill>
                          <a:effectLst/>
                          <a:latin typeface="+mn-lt"/>
                          <a:ea typeface="+mn-ea"/>
                          <a:cs typeface="+mn-cs"/>
                        </a:rPr>
                        <a:t>Simple Start-up Walk-through steps</a:t>
                      </a:r>
                      <a:endParaRPr lang="en-US" sz="1400"/>
                    </a:p>
                  </a:txBody>
                  <a:tcPr anchor="ctr"/>
                </a:tc>
                <a:tc hMerge="1">
                  <a:txBody>
                    <a:bodyPr/>
                    <a:lstStyle/>
                    <a:p>
                      <a:endParaRPr lang="en-US"/>
                    </a:p>
                  </a:txBody>
                  <a:tcPr/>
                </a:tc>
                <a:extLst>
                  <a:ext uri="{0D108BD9-81ED-4DB2-BD59-A6C34878D82A}">
                    <a16:rowId xmlns:a16="http://schemas.microsoft.com/office/drawing/2014/main" val="4044809132"/>
                  </a:ext>
                </a:extLst>
              </a:tr>
              <a:tr h="702308">
                <a:tc>
                  <a:txBody>
                    <a:bodyPr/>
                    <a:lstStyle/>
                    <a:p>
                      <a:pPr rtl="0"/>
                      <a:r>
                        <a:rPr lang="en-US" sz="1400" b="1" i="0" u="none" strike="noStrike" kern="1200">
                          <a:solidFill>
                            <a:schemeClr val="dk1"/>
                          </a:solidFill>
                          <a:effectLst/>
                          <a:latin typeface="+mn-lt"/>
                          <a:ea typeface="+mn-ea"/>
                          <a:cs typeface="+mn-cs"/>
                        </a:rPr>
                        <a:t>Normal Status </a:t>
                      </a:r>
                    </a:p>
                    <a:p>
                      <a:pPr rtl="0"/>
                      <a:r>
                        <a:rPr lang="en-US" sz="1400" b="0" i="0" u="none" strike="noStrike" kern="1200">
                          <a:solidFill>
                            <a:schemeClr val="dk1"/>
                          </a:solidFill>
                          <a:effectLst/>
                          <a:latin typeface="+mn-lt"/>
                          <a:ea typeface="+mn-ea"/>
                          <a:cs typeface="+mn-cs"/>
                        </a:rPr>
                        <a:t>With Thermostat off, power up the system. The LED will light all segments and then show the standby smile</a:t>
                      </a:r>
                    </a:p>
                  </a:txBody>
                  <a:tcPr anchor="ctr"/>
                </a:tc>
                <a:tc>
                  <a:txBody>
                    <a:bodyPr/>
                    <a:lstStyle/>
                    <a:p>
                      <a:endParaRPr lang="en-US"/>
                    </a:p>
                  </a:txBody>
                  <a:tcPr anchor="ctr"/>
                </a:tc>
                <a:extLst>
                  <a:ext uri="{0D108BD9-81ED-4DB2-BD59-A6C34878D82A}">
                    <a16:rowId xmlns:a16="http://schemas.microsoft.com/office/drawing/2014/main" val="3331249841"/>
                  </a:ext>
                </a:extLst>
              </a:tr>
              <a:tr h="497468">
                <a:tc>
                  <a:txBody>
                    <a:bodyPr/>
                    <a:lstStyle/>
                    <a:p>
                      <a:pPr rtl="0"/>
                      <a:r>
                        <a:rPr lang="en-US" sz="1400" b="1" i="0" u="none" strike="noStrike" kern="1200">
                          <a:solidFill>
                            <a:schemeClr val="dk1"/>
                          </a:solidFill>
                          <a:effectLst/>
                          <a:latin typeface="+mn-lt"/>
                          <a:ea typeface="+mn-ea"/>
                          <a:cs typeface="+mn-cs"/>
                        </a:rPr>
                        <a:t>Select the Display Orientation</a:t>
                      </a:r>
                    </a:p>
                    <a:p>
                      <a:pPr rtl="0"/>
                      <a:r>
                        <a:rPr lang="en-US" sz="1400" b="0" i="0" u="none" strike="noStrike" kern="1200">
                          <a:solidFill>
                            <a:schemeClr val="dk1"/>
                          </a:solidFill>
                          <a:effectLst/>
                          <a:latin typeface="+mn-lt"/>
                          <a:ea typeface="+mn-ea"/>
                          <a:cs typeface="+mn-cs"/>
                        </a:rPr>
                        <a:t>Press the OPTION button until you see “do”  which stands for “Display Orientation”</a:t>
                      </a:r>
                    </a:p>
                  </a:txBody>
                  <a:tcPr anchor="ctr"/>
                </a:tc>
                <a:tc>
                  <a:txBody>
                    <a:bodyPr/>
                    <a:lstStyle/>
                    <a:p>
                      <a:endParaRPr lang="en-US"/>
                    </a:p>
                  </a:txBody>
                  <a:tcPr anchor="ctr"/>
                </a:tc>
                <a:extLst>
                  <a:ext uri="{0D108BD9-81ED-4DB2-BD59-A6C34878D82A}">
                    <a16:rowId xmlns:a16="http://schemas.microsoft.com/office/drawing/2014/main" val="681151244"/>
                  </a:ext>
                </a:extLst>
              </a:tr>
              <a:tr h="702308">
                <a:tc>
                  <a:txBody>
                    <a:bodyPr/>
                    <a:lstStyle/>
                    <a:p>
                      <a:pPr rtl="0"/>
                      <a:r>
                        <a:rPr lang="en-US" sz="1400" b="1" i="0" u="none" strike="noStrike" kern="1200">
                          <a:solidFill>
                            <a:schemeClr val="dk1"/>
                          </a:solidFill>
                          <a:effectLst/>
                          <a:latin typeface="+mn-lt"/>
                          <a:ea typeface="+mn-ea"/>
                          <a:cs typeface="+mn-cs"/>
                        </a:rPr>
                        <a:t>Adjust Orientation</a:t>
                      </a:r>
                    </a:p>
                    <a:p>
                      <a:pPr rtl="0"/>
                      <a:r>
                        <a:rPr lang="en-US" sz="1400" b="0" i="0" u="none" strike="noStrike" kern="1200">
                          <a:solidFill>
                            <a:schemeClr val="dk1"/>
                          </a:solidFill>
                          <a:effectLst/>
                          <a:latin typeface="+mn-lt"/>
                          <a:ea typeface="+mn-ea"/>
                          <a:cs typeface="+mn-cs"/>
                        </a:rPr>
                        <a:t>Press SELECT until the “Hi” characters are in the correct readable position. </a:t>
                      </a:r>
                    </a:p>
                    <a:p>
                      <a:r>
                        <a:rPr lang="en-US" sz="1400" b="0" i="0" u="none" strike="noStrike" kern="1200">
                          <a:solidFill>
                            <a:schemeClr val="dk1"/>
                          </a:solidFill>
                          <a:effectLst/>
                          <a:latin typeface="+mn-lt"/>
                          <a:ea typeface="+mn-ea"/>
                          <a:cs typeface="+mn-cs"/>
                        </a:rPr>
                        <a:t>They move in 90° increments </a:t>
                      </a:r>
                      <a:endParaRPr lang="en-US" sz="1400"/>
                    </a:p>
                  </a:txBody>
                  <a:tcPr anchor="ctr"/>
                </a:tc>
                <a:tc>
                  <a:txBody>
                    <a:bodyPr/>
                    <a:lstStyle/>
                    <a:p>
                      <a:endParaRPr lang="en-US"/>
                    </a:p>
                  </a:txBody>
                  <a:tcPr anchor="ctr"/>
                </a:tc>
                <a:extLst>
                  <a:ext uri="{0D108BD9-81ED-4DB2-BD59-A6C34878D82A}">
                    <a16:rowId xmlns:a16="http://schemas.microsoft.com/office/drawing/2014/main" val="3428170071"/>
                  </a:ext>
                </a:extLst>
              </a:tr>
              <a:tr h="505071">
                <a:tc>
                  <a:txBody>
                    <a:bodyPr/>
                    <a:lstStyle/>
                    <a:p>
                      <a:pPr rtl="0"/>
                      <a:r>
                        <a:rPr lang="en-US" sz="1400" b="1" i="0" u="none" strike="noStrike" kern="1200">
                          <a:solidFill>
                            <a:schemeClr val="dk1"/>
                          </a:solidFill>
                          <a:effectLst/>
                          <a:latin typeface="+mn-lt"/>
                          <a:ea typeface="+mn-ea"/>
                          <a:cs typeface="+mn-cs"/>
                        </a:rPr>
                        <a:t>Choose OEM Configuration </a:t>
                      </a:r>
                    </a:p>
                    <a:p>
                      <a:pPr rtl="0"/>
                      <a:r>
                        <a:rPr lang="en-US" sz="1400" b="0" i="0" u="none" strike="noStrike" kern="1200">
                          <a:solidFill>
                            <a:schemeClr val="dk1"/>
                          </a:solidFill>
                          <a:effectLst/>
                          <a:latin typeface="+mn-lt"/>
                          <a:ea typeface="+mn-ea"/>
                          <a:cs typeface="+mn-cs"/>
                        </a:rPr>
                        <a:t>Press the OPTION button 3 more times or until Original Equipment (OE) is displayed</a:t>
                      </a:r>
                    </a:p>
                  </a:txBody>
                  <a:tcPr anchor="ctr"/>
                </a:tc>
                <a:tc>
                  <a:txBody>
                    <a:bodyPr/>
                    <a:lstStyle/>
                    <a:p>
                      <a:endParaRPr lang="en-US"/>
                    </a:p>
                  </a:txBody>
                  <a:tcPr anchor="ctr"/>
                </a:tc>
                <a:extLst>
                  <a:ext uri="{0D108BD9-81ED-4DB2-BD59-A6C34878D82A}">
                    <a16:rowId xmlns:a16="http://schemas.microsoft.com/office/drawing/2014/main" val="1240128097"/>
                  </a:ext>
                </a:extLst>
              </a:tr>
              <a:tr h="702308">
                <a:tc>
                  <a:txBody>
                    <a:bodyPr/>
                    <a:lstStyle/>
                    <a:p>
                      <a:pPr rtl="0"/>
                      <a:r>
                        <a:rPr lang="en-US" sz="1400" b="1" i="0" u="none" strike="noStrike" kern="1200">
                          <a:solidFill>
                            <a:schemeClr val="dk1"/>
                          </a:solidFill>
                          <a:effectLst/>
                          <a:latin typeface="+mn-lt"/>
                          <a:ea typeface="+mn-ea"/>
                          <a:cs typeface="+mn-cs"/>
                        </a:rPr>
                        <a:t>Choose Pre-Configured OEM Settings</a:t>
                      </a:r>
                    </a:p>
                    <a:p>
                      <a:pPr rtl="0"/>
                      <a:r>
                        <a:rPr lang="en-US" sz="1400" b="0" i="0" u="none" strike="noStrike" kern="1200">
                          <a:solidFill>
                            <a:schemeClr val="dk1"/>
                          </a:solidFill>
                          <a:effectLst/>
                          <a:latin typeface="+mn-lt"/>
                          <a:ea typeface="+mn-ea"/>
                          <a:cs typeface="+mn-cs"/>
                        </a:rPr>
                        <a:t>Press SELECT until the correct OEM default number (1 through 8) appears (Reference to the OEM Quick Setup Options)</a:t>
                      </a:r>
                    </a:p>
                  </a:txBody>
                  <a:tcPr anchor="ctr"/>
                </a:tc>
                <a:tc>
                  <a:txBody>
                    <a:bodyPr/>
                    <a:lstStyle/>
                    <a:p>
                      <a:endParaRPr lang="en-US"/>
                    </a:p>
                  </a:txBody>
                  <a:tcPr anchor="ctr"/>
                </a:tc>
                <a:extLst>
                  <a:ext uri="{0D108BD9-81ED-4DB2-BD59-A6C34878D82A}">
                    <a16:rowId xmlns:a16="http://schemas.microsoft.com/office/drawing/2014/main" val="1755280030"/>
                  </a:ext>
                </a:extLst>
              </a:tr>
              <a:tr h="0">
                <a:tc>
                  <a:txBody>
                    <a:bodyPr/>
                    <a:lstStyle/>
                    <a:p>
                      <a:r>
                        <a:rPr lang="en-US" sz="1400" b="0" i="0" u="none" strike="noStrike" kern="1200">
                          <a:solidFill>
                            <a:schemeClr val="dk1"/>
                          </a:solidFill>
                          <a:effectLst/>
                          <a:latin typeface="+mn-lt"/>
                          <a:ea typeface="+mn-ea"/>
                          <a:cs typeface="+mn-cs"/>
                        </a:rPr>
                        <a:t>Press </a:t>
                      </a:r>
                      <a:r>
                        <a:rPr lang="en-US" sz="1400" b="1" i="0" u="none" strike="noStrike" kern="1200">
                          <a:solidFill>
                            <a:schemeClr val="dk1"/>
                          </a:solidFill>
                          <a:effectLst/>
                          <a:latin typeface="+mn-lt"/>
                          <a:ea typeface="+mn-ea"/>
                          <a:cs typeface="+mn-cs"/>
                        </a:rPr>
                        <a:t>OPTION</a:t>
                      </a:r>
                      <a:r>
                        <a:rPr lang="en-US" sz="1400" b="0" i="0" u="none" strike="noStrike" kern="1200">
                          <a:solidFill>
                            <a:schemeClr val="dk1"/>
                          </a:solidFill>
                          <a:effectLst/>
                          <a:latin typeface="+mn-lt"/>
                          <a:ea typeface="+mn-ea"/>
                          <a:cs typeface="+mn-cs"/>
                        </a:rPr>
                        <a:t> to confirm setting</a:t>
                      </a:r>
                      <a:endParaRPr lang="en-US" sz="1400"/>
                    </a:p>
                  </a:txBody>
                  <a:tcPr anchor="ctr"/>
                </a:tc>
                <a:tc>
                  <a:txBody>
                    <a:bodyPr/>
                    <a:lstStyle/>
                    <a:p>
                      <a:endParaRPr lang="en-US"/>
                    </a:p>
                  </a:txBody>
                  <a:tcPr anchor="ctr"/>
                </a:tc>
                <a:extLst>
                  <a:ext uri="{0D108BD9-81ED-4DB2-BD59-A6C34878D82A}">
                    <a16:rowId xmlns:a16="http://schemas.microsoft.com/office/drawing/2014/main" val="2400416867"/>
                  </a:ext>
                </a:extLst>
              </a:tr>
              <a:tr h="702308">
                <a:tc>
                  <a:txBody>
                    <a:bodyPr/>
                    <a:lstStyle/>
                    <a:p>
                      <a:pPr rtl="0"/>
                      <a:r>
                        <a:rPr lang="en-US" sz="1400" b="1" i="0" u="none" strike="noStrike" kern="1200">
                          <a:solidFill>
                            <a:schemeClr val="dk1"/>
                          </a:solidFill>
                          <a:effectLst/>
                          <a:latin typeface="+mn-lt"/>
                          <a:ea typeface="+mn-ea"/>
                          <a:cs typeface="+mn-cs"/>
                        </a:rPr>
                        <a:t>Test Defrost</a:t>
                      </a:r>
                    </a:p>
                    <a:p>
                      <a:pPr rtl="0"/>
                      <a:r>
                        <a:rPr lang="en-US" sz="1400" b="0" i="0" u="none" strike="noStrike" kern="1200">
                          <a:solidFill>
                            <a:schemeClr val="dk1"/>
                          </a:solidFill>
                          <a:effectLst/>
                          <a:latin typeface="+mn-lt"/>
                          <a:ea typeface="+mn-ea"/>
                          <a:cs typeface="+mn-cs"/>
                        </a:rPr>
                        <a:t>Press and hold OPTION and SELECT at the same time for 1 second to initiate a test defrost cycle with forced defrost</a:t>
                      </a:r>
                    </a:p>
                  </a:txBody>
                  <a:tcPr anchor="ctr"/>
                </a:tc>
                <a:tc>
                  <a:txBody>
                    <a:bodyPr/>
                    <a:lstStyle/>
                    <a:p>
                      <a:endParaRPr lang="en-US"/>
                    </a:p>
                  </a:txBody>
                  <a:tcPr anchor="ctr"/>
                </a:tc>
                <a:extLst>
                  <a:ext uri="{0D108BD9-81ED-4DB2-BD59-A6C34878D82A}">
                    <a16:rowId xmlns:a16="http://schemas.microsoft.com/office/drawing/2014/main" val="4144919810"/>
                  </a:ext>
                </a:extLst>
              </a:tr>
              <a:tr h="324205">
                <a:tc>
                  <a:txBody>
                    <a:bodyPr/>
                    <a:lstStyle/>
                    <a:p>
                      <a:pPr rtl="0"/>
                      <a:r>
                        <a:rPr lang="en-US" sz="1400" b="0" i="0" u="none" strike="noStrike" kern="1200">
                          <a:solidFill>
                            <a:schemeClr val="dk1"/>
                          </a:solidFill>
                          <a:effectLst/>
                          <a:latin typeface="+mn-lt"/>
                          <a:ea typeface="+mn-ea"/>
                          <a:cs typeface="+mn-cs"/>
                        </a:rPr>
                        <a:t>Press Option (repeatedly) or wait 30 seconds for the standby smile to appear. </a:t>
                      </a:r>
                    </a:p>
                  </a:txBody>
                  <a:tcPr anchor="ctr"/>
                </a:tc>
                <a:tc>
                  <a:txBody>
                    <a:bodyPr/>
                    <a:lstStyle/>
                    <a:p>
                      <a:endParaRPr lang="en-US"/>
                    </a:p>
                  </a:txBody>
                  <a:tcPr anchor="ctr"/>
                </a:tc>
                <a:extLst>
                  <a:ext uri="{0D108BD9-81ED-4DB2-BD59-A6C34878D82A}">
                    <a16:rowId xmlns:a16="http://schemas.microsoft.com/office/drawing/2014/main" val="1505258187"/>
                  </a:ext>
                </a:extLst>
              </a:tr>
            </a:tbl>
          </a:graphicData>
        </a:graphic>
      </p:graphicFrame>
      <p:pic>
        <p:nvPicPr>
          <p:cNvPr id="1026" name="Picture 2">
            <a:extLst>
              <a:ext uri="{FF2B5EF4-FFF2-40B4-BE49-F238E27FC236}">
                <a16:creationId xmlns:a16="http://schemas.microsoft.com/office/drawing/2014/main" id="{FDEED897-70D1-4A40-ADCE-CCB6FCF18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4083" y="1735640"/>
            <a:ext cx="5969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CADD12-A8A3-3A43-9E93-F82F79A2D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683" y="2315812"/>
            <a:ext cx="6477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18AA22-0942-D347-968C-A888DD750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494" y="3004010"/>
            <a:ext cx="491808" cy="4146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87DD47F-1244-5244-8BA7-20B9A4AB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683" y="3551850"/>
            <a:ext cx="6477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D9AD2BD-B375-A74D-A53D-1C5E8F7B1C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1617" y="4226588"/>
            <a:ext cx="6477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85F522F-BE74-8843-A67E-52BA0EB0FF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8188" y="4226588"/>
            <a:ext cx="6477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0140D72-ECAE-CF48-93C1-1E943DA875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4083" y="5232400"/>
            <a:ext cx="7239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C587E7B-3363-BC43-8FC6-BAF3AA9EC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76" y="5986745"/>
            <a:ext cx="5969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2E582E8-8EE5-3B4E-BD9B-C2271C1B1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93215" y="3004010"/>
            <a:ext cx="491808" cy="4146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55555C1F-9931-3248-A988-63469D14E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02936" y="3004010"/>
            <a:ext cx="491808" cy="4146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504624E0-EA4C-3146-86A7-ADBD95DB4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503888" y="3004010"/>
            <a:ext cx="491808" cy="41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92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0C83-0FF4-094C-8377-47865DE21B9C}"/>
              </a:ext>
            </a:extLst>
          </p:cNvPr>
          <p:cNvSpPr>
            <a:spLocks noGrp="1"/>
          </p:cNvSpPr>
          <p:nvPr>
            <p:ph type="title"/>
          </p:nvPr>
        </p:nvSpPr>
        <p:spPr/>
        <p:txBody>
          <a:bodyPr/>
          <a:lstStyle/>
          <a:p>
            <a:r>
              <a:rPr lang="en-US" b="1"/>
              <a:t>Installation &amp; Wiring</a:t>
            </a:r>
            <a:endParaRPr lang="en-US"/>
          </a:p>
        </p:txBody>
      </p:sp>
      <p:sp>
        <p:nvSpPr>
          <p:cNvPr id="3" name="Content Placeholder 2">
            <a:extLst>
              <a:ext uri="{FF2B5EF4-FFF2-40B4-BE49-F238E27FC236}">
                <a16:creationId xmlns:a16="http://schemas.microsoft.com/office/drawing/2014/main" id="{4E7F2575-8D33-2049-99FA-DAFA4382F5E6}"/>
              </a:ext>
            </a:extLst>
          </p:cNvPr>
          <p:cNvSpPr>
            <a:spLocks noGrp="1"/>
          </p:cNvSpPr>
          <p:nvPr>
            <p:ph sz="quarter" idx="15"/>
          </p:nvPr>
        </p:nvSpPr>
        <p:spPr/>
        <p:txBody>
          <a:bodyPr/>
          <a:lstStyle/>
          <a:p>
            <a:pPr marL="0" indent="0">
              <a:buNone/>
            </a:pPr>
            <a:r>
              <a:rPr lang="en-US" sz="1800"/>
              <a:t>Refer to equipment manufacturer’s instructions for specific system wiring information. Wiring tables shown are for typical systems and describe the standard functions.</a:t>
            </a:r>
          </a:p>
        </p:txBody>
      </p:sp>
      <p:grpSp>
        <p:nvGrpSpPr>
          <p:cNvPr id="27" name="Group 26">
            <a:extLst>
              <a:ext uri="{FF2B5EF4-FFF2-40B4-BE49-F238E27FC236}">
                <a16:creationId xmlns:a16="http://schemas.microsoft.com/office/drawing/2014/main" id="{B8DEB63A-A61C-C640-BFAD-477965C47BBA}"/>
              </a:ext>
            </a:extLst>
          </p:cNvPr>
          <p:cNvGrpSpPr/>
          <p:nvPr/>
        </p:nvGrpSpPr>
        <p:grpSpPr>
          <a:xfrm>
            <a:off x="174203" y="3234488"/>
            <a:ext cx="4104095" cy="2395845"/>
            <a:chOff x="154658" y="3429000"/>
            <a:chExt cx="4104095" cy="2395845"/>
          </a:xfrm>
        </p:grpSpPr>
        <p:pic>
          <p:nvPicPr>
            <p:cNvPr id="6" name="Picture 2">
              <a:extLst>
                <a:ext uri="{FF2B5EF4-FFF2-40B4-BE49-F238E27FC236}">
                  <a16:creationId xmlns:a16="http://schemas.microsoft.com/office/drawing/2014/main" id="{A6306B77-F005-6A4B-BD66-7B11DC406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346" y="3429000"/>
              <a:ext cx="3328407" cy="234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a:extLst>
                <a:ext uri="{FF2B5EF4-FFF2-40B4-BE49-F238E27FC236}">
                  <a16:creationId xmlns:a16="http://schemas.microsoft.com/office/drawing/2014/main" id="{5DAAC104-63D3-5B42-8DDF-724C40358ADD}"/>
                </a:ext>
              </a:extLst>
            </p:cNvPr>
            <p:cNvGrpSpPr/>
            <p:nvPr/>
          </p:nvGrpSpPr>
          <p:grpSpPr>
            <a:xfrm>
              <a:off x="154658" y="4073562"/>
              <a:ext cx="3803880" cy="1751283"/>
              <a:chOff x="154658" y="4224530"/>
              <a:chExt cx="3803880" cy="1751283"/>
            </a:xfrm>
          </p:grpSpPr>
          <p:grpSp>
            <p:nvGrpSpPr>
              <p:cNvPr id="7" name="Group 6">
                <a:extLst>
                  <a:ext uri="{FF2B5EF4-FFF2-40B4-BE49-F238E27FC236}">
                    <a16:creationId xmlns:a16="http://schemas.microsoft.com/office/drawing/2014/main" id="{E5F216ED-1466-8246-ADFF-8C6D970D37BB}"/>
                  </a:ext>
                </a:extLst>
              </p:cNvPr>
              <p:cNvGrpSpPr/>
              <p:nvPr/>
            </p:nvGrpSpPr>
            <p:grpSpPr>
              <a:xfrm>
                <a:off x="3651509" y="5741001"/>
                <a:ext cx="307029" cy="172891"/>
                <a:chOff x="-197334" y="5245583"/>
                <a:chExt cx="903355" cy="409209"/>
              </a:xfrm>
            </p:grpSpPr>
            <p:sp>
              <p:nvSpPr>
                <p:cNvPr id="8" name="Chevron 7">
                  <a:extLst>
                    <a:ext uri="{FF2B5EF4-FFF2-40B4-BE49-F238E27FC236}">
                      <a16:creationId xmlns:a16="http://schemas.microsoft.com/office/drawing/2014/main" id="{74F54844-AD73-F944-B321-08AEBF5896AE}"/>
                    </a:ext>
                  </a:extLst>
                </p:cNvPr>
                <p:cNvSpPr/>
                <p:nvPr/>
              </p:nvSpPr>
              <p:spPr>
                <a:xfrm rot="10800000">
                  <a:off x="-197334" y="5245583"/>
                  <a:ext cx="903355" cy="409209"/>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a:extLst>
                    <a:ext uri="{FF2B5EF4-FFF2-40B4-BE49-F238E27FC236}">
                      <a16:creationId xmlns:a16="http://schemas.microsoft.com/office/drawing/2014/main" id="{472469B1-4212-8D40-8089-57DC895B1C72}"/>
                    </a:ext>
                  </a:extLst>
                </p:cNvPr>
                <p:cNvSpPr/>
                <p:nvPr/>
              </p:nvSpPr>
              <p:spPr>
                <a:xfrm>
                  <a:off x="1" y="5416806"/>
                  <a:ext cx="508687" cy="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b="1"/>
                    <a:t>9</a:t>
                  </a:r>
                  <a:endParaRPr lang="en-US" sz="800" b="0" i="0" u="none" kern="1200"/>
                </a:p>
              </p:txBody>
            </p:sp>
          </p:grpSp>
          <p:grpSp>
            <p:nvGrpSpPr>
              <p:cNvPr id="10" name="Group 9">
                <a:extLst>
                  <a:ext uri="{FF2B5EF4-FFF2-40B4-BE49-F238E27FC236}">
                    <a16:creationId xmlns:a16="http://schemas.microsoft.com/office/drawing/2014/main" id="{C13075EA-B842-2042-81D9-392E9FEC3E42}"/>
                  </a:ext>
                </a:extLst>
              </p:cNvPr>
              <p:cNvGrpSpPr/>
              <p:nvPr/>
            </p:nvGrpSpPr>
            <p:grpSpPr>
              <a:xfrm rot="16200000">
                <a:off x="1723832" y="5664639"/>
                <a:ext cx="172983" cy="273112"/>
                <a:chOff x="0" y="4517635"/>
                <a:chExt cx="508687" cy="726696"/>
              </a:xfrm>
            </p:grpSpPr>
            <p:sp>
              <p:nvSpPr>
                <p:cNvPr id="11" name="Chevron 10">
                  <a:extLst>
                    <a:ext uri="{FF2B5EF4-FFF2-40B4-BE49-F238E27FC236}">
                      <a16:creationId xmlns:a16="http://schemas.microsoft.com/office/drawing/2014/main" id="{9374BA0F-FF5C-D642-8E13-5F380E18D775}"/>
                    </a:ext>
                  </a:extLst>
                </p:cNvPr>
                <p:cNvSpPr/>
                <p:nvPr/>
              </p:nvSpPr>
              <p:spPr>
                <a:xfrm rot="5400000">
                  <a:off x="-109004" y="4626639"/>
                  <a:ext cx="726696" cy="508687"/>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4">
                  <a:extLst>
                    <a:ext uri="{FF2B5EF4-FFF2-40B4-BE49-F238E27FC236}">
                      <a16:creationId xmlns:a16="http://schemas.microsoft.com/office/drawing/2014/main" id="{C4C030B8-4EE6-F34B-9E5B-7B0012DC1A4E}"/>
                    </a:ext>
                  </a:extLst>
                </p:cNvPr>
                <p:cNvSpPr/>
                <p:nvPr/>
              </p:nvSpPr>
              <p:spPr>
                <a:xfrm rot="5400000">
                  <a:off x="-36493" y="4785657"/>
                  <a:ext cx="581676" cy="190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b="0" i="0" u="none" kern="1200"/>
                    <a:t>8</a:t>
                  </a:r>
                </a:p>
              </p:txBody>
            </p:sp>
          </p:grpSp>
          <p:grpSp>
            <p:nvGrpSpPr>
              <p:cNvPr id="13" name="Group 12">
                <a:extLst>
                  <a:ext uri="{FF2B5EF4-FFF2-40B4-BE49-F238E27FC236}">
                    <a16:creationId xmlns:a16="http://schemas.microsoft.com/office/drawing/2014/main" id="{84C230CF-6589-2A4A-9875-F0C4D4F86BA9}"/>
                  </a:ext>
                </a:extLst>
              </p:cNvPr>
              <p:cNvGrpSpPr/>
              <p:nvPr/>
            </p:nvGrpSpPr>
            <p:grpSpPr>
              <a:xfrm>
                <a:off x="1756051" y="4516102"/>
                <a:ext cx="182877" cy="274320"/>
                <a:chOff x="0" y="3872808"/>
                <a:chExt cx="508688" cy="726696"/>
              </a:xfrm>
            </p:grpSpPr>
            <p:sp>
              <p:nvSpPr>
                <p:cNvPr id="14" name="Chevron 13">
                  <a:extLst>
                    <a:ext uri="{FF2B5EF4-FFF2-40B4-BE49-F238E27FC236}">
                      <a16:creationId xmlns:a16="http://schemas.microsoft.com/office/drawing/2014/main" id="{E7B0BC62-64F9-8041-9EE3-F56AB0179872}"/>
                    </a:ext>
                  </a:extLst>
                </p:cNvPr>
                <p:cNvSpPr/>
                <p:nvPr/>
              </p:nvSpPr>
              <p:spPr>
                <a:xfrm rot="5400000">
                  <a:off x="-109004" y="3981812"/>
                  <a:ext cx="726696" cy="508687"/>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4">
                  <a:extLst>
                    <a:ext uri="{FF2B5EF4-FFF2-40B4-BE49-F238E27FC236}">
                      <a16:creationId xmlns:a16="http://schemas.microsoft.com/office/drawing/2014/main" id="{F6B0F3A8-9E63-E84E-8962-59973335D95B}"/>
                    </a:ext>
                  </a:extLst>
                </p:cNvPr>
                <p:cNvSpPr/>
                <p:nvPr/>
              </p:nvSpPr>
              <p:spPr>
                <a:xfrm>
                  <a:off x="1" y="4127152"/>
                  <a:ext cx="508687" cy="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b="0" i="0" u="none" kern="1200"/>
                    <a:t>7</a:t>
                  </a:r>
                </a:p>
              </p:txBody>
            </p:sp>
          </p:grpSp>
          <p:grpSp>
            <p:nvGrpSpPr>
              <p:cNvPr id="16" name="Group 15">
                <a:extLst>
                  <a:ext uri="{FF2B5EF4-FFF2-40B4-BE49-F238E27FC236}">
                    <a16:creationId xmlns:a16="http://schemas.microsoft.com/office/drawing/2014/main" id="{6E363FAC-EB0C-E944-8390-63F7BD754766}"/>
                  </a:ext>
                </a:extLst>
              </p:cNvPr>
              <p:cNvGrpSpPr/>
              <p:nvPr/>
            </p:nvGrpSpPr>
            <p:grpSpPr>
              <a:xfrm>
                <a:off x="2807055" y="4224530"/>
                <a:ext cx="182880" cy="274320"/>
                <a:chOff x="0" y="2583154"/>
                <a:chExt cx="508688" cy="726696"/>
              </a:xfrm>
            </p:grpSpPr>
            <p:sp>
              <p:nvSpPr>
                <p:cNvPr id="17" name="Chevron 16">
                  <a:extLst>
                    <a:ext uri="{FF2B5EF4-FFF2-40B4-BE49-F238E27FC236}">
                      <a16:creationId xmlns:a16="http://schemas.microsoft.com/office/drawing/2014/main" id="{BFB4AE0D-980B-834D-B180-87F5C33A09B0}"/>
                    </a:ext>
                  </a:extLst>
                </p:cNvPr>
                <p:cNvSpPr/>
                <p:nvPr/>
              </p:nvSpPr>
              <p:spPr>
                <a:xfrm rot="5400000">
                  <a:off x="-109004" y="2692158"/>
                  <a:ext cx="726696" cy="508687"/>
                </a:xfrm>
                <a:prstGeom prst="chevron">
                  <a:avLst/>
                </a:prstGeom>
                <a:solidFill>
                  <a:schemeClr val="bg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Chevron 4">
                  <a:extLst>
                    <a:ext uri="{FF2B5EF4-FFF2-40B4-BE49-F238E27FC236}">
                      <a16:creationId xmlns:a16="http://schemas.microsoft.com/office/drawing/2014/main" id="{F9DCCFDA-150D-2741-BF24-2087712ECBE3}"/>
                    </a:ext>
                  </a:extLst>
                </p:cNvPr>
                <p:cNvSpPr/>
                <p:nvPr/>
              </p:nvSpPr>
              <p:spPr>
                <a:xfrm>
                  <a:off x="1" y="2837498"/>
                  <a:ext cx="508687" cy="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b="0" i="0" u="none" kern="1200"/>
                    <a:t>5</a:t>
                  </a:r>
                </a:p>
              </p:txBody>
            </p:sp>
          </p:grpSp>
          <p:grpSp>
            <p:nvGrpSpPr>
              <p:cNvPr id="19" name="Group 18">
                <a:extLst>
                  <a:ext uri="{FF2B5EF4-FFF2-40B4-BE49-F238E27FC236}">
                    <a16:creationId xmlns:a16="http://schemas.microsoft.com/office/drawing/2014/main" id="{E808224B-656E-CD45-9550-7732CFE9A730}"/>
                  </a:ext>
                </a:extLst>
              </p:cNvPr>
              <p:cNvGrpSpPr/>
              <p:nvPr/>
            </p:nvGrpSpPr>
            <p:grpSpPr>
              <a:xfrm>
                <a:off x="3318464" y="4230386"/>
                <a:ext cx="182880" cy="274320"/>
                <a:chOff x="0" y="3227981"/>
                <a:chExt cx="508688" cy="726696"/>
              </a:xfrm>
            </p:grpSpPr>
            <p:sp>
              <p:nvSpPr>
                <p:cNvPr id="20" name="Chevron 19">
                  <a:extLst>
                    <a:ext uri="{FF2B5EF4-FFF2-40B4-BE49-F238E27FC236}">
                      <a16:creationId xmlns:a16="http://schemas.microsoft.com/office/drawing/2014/main" id="{547C06DB-2D43-1E47-8062-761A02A00B75}"/>
                    </a:ext>
                  </a:extLst>
                </p:cNvPr>
                <p:cNvSpPr/>
                <p:nvPr/>
              </p:nvSpPr>
              <p:spPr>
                <a:xfrm rot="5400000">
                  <a:off x="-109004" y="3336985"/>
                  <a:ext cx="726696" cy="508687"/>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4">
                  <a:extLst>
                    <a:ext uri="{FF2B5EF4-FFF2-40B4-BE49-F238E27FC236}">
                      <a16:creationId xmlns:a16="http://schemas.microsoft.com/office/drawing/2014/main" id="{A088CE72-8758-CB47-B506-D5FC3BF2A7BA}"/>
                    </a:ext>
                  </a:extLst>
                </p:cNvPr>
                <p:cNvSpPr/>
                <p:nvPr/>
              </p:nvSpPr>
              <p:spPr>
                <a:xfrm>
                  <a:off x="1" y="3482325"/>
                  <a:ext cx="508687" cy="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n-US" sz="800"/>
                    <a:t>6</a:t>
                  </a:r>
                  <a:endParaRPr lang="en-US" sz="800" b="0" i="0" u="none" kern="1200"/>
                </a:p>
              </p:txBody>
            </p:sp>
          </p:grpSp>
          <p:sp>
            <p:nvSpPr>
              <p:cNvPr id="22" name="TextBox 21">
                <a:extLst>
                  <a:ext uri="{FF2B5EF4-FFF2-40B4-BE49-F238E27FC236}">
                    <a16:creationId xmlns:a16="http://schemas.microsoft.com/office/drawing/2014/main" id="{B5036610-CEF7-A345-8610-C05707E120B0}"/>
                  </a:ext>
                </a:extLst>
              </p:cNvPr>
              <p:cNvSpPr txBox="1"/>
              <p:nvPr/>
            </p:nvSpPr>
            <p:spPr>
              <a:xfrm>
                <a:off x="154658" y="5329482"/>
                <a:ext cx="1737341" cy="646331"/>
              </a:xfrm>
              <a:prstGeom prst="rect">
                <a:avLst/>
              </a:prstGeom>
              <a:noFill/>
            </p:spPr>
            <p:txBody>
              <a:bodyPr wrap="square" rtlCol="0">
                <a:spAutoFit/>
              </a:bodyPr>
              <a:lstStyle/>
              <a:p>
                <a:r>
                  <a:rPr lang="en-US" i="1">
                    <a:solidFill>
                      <a:schemeClr val="tx2"/>
                    </a:solidFill>
                  </a:rPr>
                  <a:t>Verify harness connection</a:t>
                </a:r>
              </a:p>
            </p:txBody>
          </p:sp>
        </p:grpSp>
      </p:grpSp>
      <p:sp>
        <p:nvSpPr>
          <p:cNvPr id="23" name="Content Placeholder 2">
            <a:extLst>
              <a:ext uri="{FF2B5EF4-FFF2-40B4-BE49-F238E27FC236}">
                <a16:creationId xmlns:a16="http://schemas.microsoft.com/office/drawing/2014/main" id="{2EDF09C9-59FE-CF43-B7F7-4D9575681D00}"/>
              </a:ext>
            </a:extLst>
          </p:cNvPr>
          <p:cNvSpPr txBox="1">
            <a:spLocks/>
          </p:cNvSpPr>
          <p:nvPr/>
        </p:nvSpPr>
        <p:spPr bwMode="auto">
          <a:xfrm>
            <a:off x="4668307" y="1295400"/>
            <a:ext cx="4212665" cy="513238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342900" indent="-342900">
              <a:buFont typeface="+mj-lt"/>
              <a:buAutoNum type="arabicPeriod"/>
            </a:pPr>
            <a:r>
              <a:rPr lang="en-US" sz="1600"/>
              <a:t>Disconnect power to unit </a:t>
            </a:r>
          </a:p>
          <a:p>
            <a:pPr marL="342900" indent="-342900">
              <a:buFont typeface="+mj-lt"/>
              <a:buAutoNum type="arabicPeriod"/>
            </a:pPr>
            <a:r>
              <a:rPr lang="en-US" sz="1600"/>
              <a:t>Label wires &amp; take a picture of the current installation</a:t>
            </a:r>
          </a:p>
          <a:p>
            <a:pPr marL="342900" indent="-342900">
              <a:buFont typeface="+mj-lt"/>
              <a:buAutoNum type="arabicPeriod"/>
            </a:pPr>
            <a:r>
              <a:rPr lang="en-US" sz="1600"/>
              <a:t>Remove existing control &amp; remove wires</a:t>
            </a:r>
          </a:p>
          <a:p>
            <a:pPr marL="342900" indent="-342900">
              <a:buFont typeface="+mj-lt"/>
              <a:buAutoNum type="arabicPeriod"/>
            </a:pPr>
            <a:r>
              <a:rPr lang="en-US" sz="1600"/>
              <a:t>Install replacement control secure with provided mounting screws in desired location</a:t>
            </a:r>
          </a:p>
          <a:p>
            <a:pPr marL="342900" indent="-342900">
              <a:buFont typeface="+mj-lt"/>
              <a:buAutoNum type="arabicPeriod"/>
            </a:pPr>
            <a:r>
              <a:rPr lang="en-US" sz="1600"/>
              <a:t>Connect labeled thermostat wires to Thermostat Harness, then connect harness wires to the control</a:t>
            </a:r>
          </a:p>
          <a:p>
            <a:pPr marL="342900" indent="-342900">
              <a:buFont typeface="+mj-lt"/>
              <a:buAutoNum type="arabicPeriod"/>
            </a:pPr>
            <a:r>
              <a:rPr lang="en-US" sz="1600"/>
              <a:t>Connect remaining labeled system wires to Heat Pump Harness (#2) and connect harness wires to the control</a:t>
            </a:r>
          </a:p>
          <a:p>
            <a:pPr marL="342900" indent="-342900">
              <a:buFont typeface="+mj-lt"/>
              <a:buAutoNum type="arabicPeriod"/>
            </a:pPr>
            <a:r>
              <a:rPr lang="en-US" sz="1600"/>
              <a:t>Connect outdoor coil temperature sensor to the control</a:t>
            </a:r>
          </a:p>
          <a:p>
            <a:pPr marL="342900" indent="-342900">
              <a:buFont typeface="+mj-lt"/>
              <a:buAutoNum type="arabicPeriod"/>
            </a:pPr>
            <a:r>
              <a:rPr lang="en-US" sz="1600"/>
              <a:t>Connect outdoor air temperature sensor to the control</a:t>
            </a:r>
          </a:p>
          <a:p>
            <a:pPr marL="342900" indent="-342900">
              <a:buFont typeface="+mj-lt"/>
              <a:buAutoNum type="arabicPeriod"/>
            </a:pPr>
            <a:r>
              <a:rPr lang="en-US" sz="1600"/>
              <a:t>Connect high &amp; low pressure switches to the control</a:t>
            </a:r>
          </a:p>
        </p:txBody>
      </p:sp>
      <p:sp>
        <p:nvSpPr>
          <p:cNvPr id="24" name="TextBox 23">
            <a:extLst>
              <a:ext uri="{FF2B5EF4-FFF2-40B4-BE49-F238E27FC236}">
                <a16:creationId xmlns:a16="http://schemas.microsoft.com/office/drawing/2014/main" id="{A9A03E6F-DD6D-1B4E-B47C-B450FF9EAC2D}"/>
              </a:ext>
            </a:extLst>
          </p:cNvPr>
          <p:cNvSpPr txBox="1"/>
          <p:nvPr/>
        </p:nvSpPr>
        <p:spPr bwMode="auto">
          <a:xfrm>
            <a:off x="164430" y="5725315"/>
            <a:ext cx="4513649" cy="1164614"/>
          </a:xfrm>
          <a:prstGeom prst="rect">
            <a:avLst/>
          </a:prstGeom>
          <a:noFill/>
          <a:ln w="9525">
            <a:noFill/>
            <a:miter lim="800000"/>
            <a:headEnd/>
            <a:tailEnd/>
          </a:ln>
        </p:spPr>
        <p:txBody>
          <a:bodyPr wrap="square" rtlCol="0">
            <a:spAutoFit/>
          </a:bodyPr>
          <a:lstStyle/>
          <a:p>
            <a:r>
              <a:rPr lang="en-US" sz="1400" i="1"/>
              <a:t>Please note:</a:t>
            </a:r>
          </a:p>
          <a:p>
            <a:pPr marL="285750" indent="-285750">
              <a:buFont typeface="Arial" panose="020B0604020202020204" pitchFamily="34" charset="0"/>
              <a:buChar char="•"/>
            </a:pPr>
            <a:r>
              <a:rPr lang="en-US" sz="1400" i="1"/>
              <a:t>Air sensor should not touch unit cabinet.</a:t>
            </a:r>
          </a:p>
          <a:p>
            <a:pPr marL="285750" indent="-285750">
              <a:buFont typeface="Arial" panose="020B0604020202020204" pitchFamily="34" charset="0"/>
              <a:buChar char="•"/>
            </a:pPr>
            <a:r>
              <a:rPr lang="en-US" sz="1400" i="1"/>
              <a:t>Coil sensor needs solid locating, e.g. place where original snap disc was located</a:t>
            </a:r>
          </a:p>
          <a:p>
            <a:pPr eaLnBrk="0" hangingPunct="0">
              <a:lnSpc>
                <a:spcPct val="105000"/>
              </a:lnSpc>
            </a:pPr>
            <a:endParaRPr lang="en-US" sz="1400" err="1"/>
          </a:p>
        </p:txBody>
      </p:sp>
      <p:sp>
        <p:nvSpPr>
          <p:cNvPr id="28" name="Rectangle 27">
            <a:extLst>
              <a:ext uri="{FF2B5EF4-FFF2-40B4-BE49-F238E27FC236}">
                <a16:creationId xmlns:a16="http://schemas.microsoft.com/office/drawing/2014/main" id="{BB5AAAB3-FD92-0F42-88CD-CC39F2A36B1B}"/>
              </a:ext>
            </a:extLst>
          </p:cNvPr>
          <p:cNvSpPr/>
          <p:nvPr/>
        </p:nvSpPr>
        <p:spPr bwMode="auto">
          <a:xfrm>
            <a:off x="-1905" y="1220374"/>
            <a:ext cx="4572000" cy="166676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Tree>
    <p:extLst>
      <p:ext uri="{BB962C8B-B14F-4D97-AF65-F5344CB8AC3E}">
        <p14:creationId xmlns:p14="http://schemas.microsoft.com/office/powerpoint/2010/main" val="21161664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3D4B-B73B-0944-93E1-46617755562D}"/>
              </a:ext>
            </a:extLst>
          </p:cNvPr>
          <p:cNvSpPr>
            <a:spLocks noGrp="1"/>
          </p:cNvSpPr>
          <p:nvPr>
            <p:ph type="title"/>
          </p:nvPr>
        </p:nvSpPr>
        <p:spPr>
          <a:xfrm>
            <a:off x="393192" y="123986"/>
            <a:ext cx="8344408" cy="951665"/>
          </a:xfrm>
        </p:spPr>
        <p:txBody>
          <a:bodyPr/>
          <a:lstStyle/>
          <a:p>
            <a:r>
              <a:rPr lang="en-US"/>
              <a:t>Learn to install the 47D01U-843 Universal Defrost Control</a:t>
            </a:r>
          </a:p>
        </p:txBody>
      </p:sp>
      <p:pic>
        <p:nvPicPr>
          <p:cNvPr id="4" name="Online Media 3" descr="47D01U Emerson Universal Heat Pump Defrost Control, Pressure Switches">
            <a:hlinkClick r:id="" action="ppaction://media"/>
            <a:extLst>
              <a:ext uri="{FF2B5EF4-FFF2-40B4-BE49-F238E27FC236}">
                <a16:creationId xmlns:a16="http://schemas.microsoft.com/office/drawing/2014/main" id="{9BB42D33-DA16-BC4D-9FE7-BE02387336B3}"/>
              </a:ext>
            </a:extLst>
          </p:cNvPr>
          <p:cNvPicPr>
            <a:picLocks noGrp="1" noRot="1" noChangeAspect="1"/>
          </p:cNvPicPr>
          <p:nvPr>
            <p:ph sz="quarter" idx="10"/>
            <a:videoFile r:link="rId1"/>
          </p:nvPr>
        </p:nvPicPr>
        <p:blipFill>
          <a:blip r:embed="rId3"/>
          <a:stretch>
            <a:fillRect/>
          </a:stretch>
        </p:blipFill>
        <p:spPr>
          <a:xfrm>
            <a:off x="409575" y="1414463"/>
            <a:ext cx="8328025" cy="4684712"/>
          </a:xfrm>
          <a:prstGeom prst="rect">
            <a:avLst/>
          </a:prstGeom>
        </p:spPr>
      </p:pic>
    </p:spTree>
    <p:extLst>
      <p:ext uri="{BB962C8B-B14F-4D97-AF65-F5344CB8AC3E}">
        <p14:creationId xmlns:p14="http://schemas.microsoft.com/office/powerpoint/2010/main" val="2674974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877F-3E18-D54C-B5B0-47E146DDD64E}"/>
              </a:ext>
            </a:extLst>
          </p:cNvPr>
          <p:cNvSpPr>
            <a:spLocks noGrp="1"/>
          </p:cNvSpPr>
          <p:nvPr>
            <p:ph type="title"/>
          </p:nvPr>
        </p:nvSpPr>
        <p:spPr/>
        <p:txBody>
          <a:bodyPr/>
          <a:lstStyle/>
          <a:p>
            <a:r>
              <a:rPr lang="en-US"/>
              <a:t>Tech Tip: High Pressure and Low Pressure Monitoring and Fault Codes</a:t>
            </a:r>
          </a:p>
        </p:txBody>
      </p:sp>
      <p:pic>
        <p:nvPicPr>
          <p:cNvPr id="4" name="Online Media 3" descr="47D01U Emerson Universal Heat Pump Defrost Control, Pressure Switches">
            <a:hlinkClick r:id="" action="ppaction://media"/>
            <a:extLst>
              <a:ext uri="{FF2B5EF4-FFF2-40B4-BE49-F238E27FC236}">
                <a16:creationId xmlns:a16="http://schemas.microsoft.com/office/drawing/2014/main" id="{D3288753-4D33-9041-BC60-4176BA53894F}"/>
              </a:ext>
            </a:extLst>
          </p:cNvPr>
          <p:cNvPicPr>
            <a:picLocks noGrp="1" noRot="1" noChangeAspect="1"/>
          </p:cNvPicPr>
          <p:nvPr>
            <p:ph sz="quarter" idx="10"/>
            <a:videoFile r:link="rId1"/>
          </p:nvPr>
        </p:nvPicPr>
        <p:blipFill>
          <a:blip r:embed="rId3"/>
          <a:stretch>
            <a:fillRect/>
          </a:stretch>
        </p:blipFill>
        <p:spPr>
          <a:xfrm>
            <a:off x="409575" y="1414463"/>
            <a:ext cx="8328025" cy="4684712"/>
          </a:xfrm>
          <a:prstGeom prst="rect">
            <a:avLst/>
          </a:prstGeom>
        </p:spPr>
      </p:pic>
    </p:spTree>
    <p:extLst>
      <p:ext uri="{BB962C8B-B14F-4D97-AF65-F5344CB8AC3E}">
        <p14:creationId xmlns:p14="http://schemas.microsoft.com/office/powerpoint/2010/main" val="3791934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79FD48-C9A4-EF41-9CFE-7565F4976CC6}"/>
              </a:ext>
            </a:extLst>
          </p:cNvPr>
          <p:cNvSpPr>
            <a:spLocks noGrp="1"/>
          </p:cNvSpPr>
          <p:nvPr>
            <p:ph type="title"/>
          </p:nvPr>
        </p:nvSpPr>
        <p:spPr>
          <a:xfrm>
            <a:off x="393192" y="123986"/>
            <a:ext cx="8356600" cy="951665"/>
          </a:xfrm>
        </p:spPr>
        <p:txBody>
          <a:bodyPr/>
          <a:lstStyle/>
          <a:p>
            <a:r>
              <a:rPr lang="en-US" b="1"/>
              <a:t>Introduction</a:t>
            </a:r>
            <a:endParaRPr lang="en-US"/>
          </a:p>
        </p:txBody>
      </p:sp>
      <p:sp>
        <p:nvSpPr>
          <p:cNvPr id="5" name="Content Placeholder 2">
            <a:extLst>
              <a:ext uri="{FF2B5EF4-FFF2-40B4-BE49-F238E27FC236}">
                <a16:creationId xmlns:a16="http://schemas.microsoft.com/office/drawing/2014/main" id="{FAD56E00-EA67-C044-8FA9-F6875011A752}"/>
              </a:ext>
            </a:extLst>
          </p:cNvPr>
          <p:cNvSpPr txBox="1">
            <a:spLocks/>
          </p:cNvSpPr>
          <p:nvPr/>
        </p:nvSpPr>
        <p:spPr>
          <a:xfrm>
            <a:off x="409575" y="1339850"/>
            <a:ext cx="4162425" cy="4603750"/>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a:t>The 47D01U-843 Universal Heat Pump Defrost Control is the first microprocessor-based universal replacement defrost controller intended for single stage heat pump systems.</a:t>
            </a:r>
          </a:p>
          <a:p>
            <a:pPr marL="0" indent="0">
              <a:buNone/>
            </a:pPr>
            <a:endParaRPr lang="en-US"/>
          </a:p>
          <a:p>
            <a:pPr marL="0" indent="0">
              <a:buNone/>
            </a:pPr>
            <a:r>
              <a:rPr lang="en-US"/>
              <a:t>Supports two defrost modes:</a:t>
            </a:r>
            <a:endParaRPr lang="en-US">
              <a:cs typeface="Arial"/>
            </a:endParaRPr>
          </a:p>
          <a:p>
            <a:r>
              <a:rPr lang="en-US"/>
              <a:t>Demand Defrost: initiates when a set difference between the outside coil and air temperature is reached</a:t>
            </a:r>
          </a:p>
          <a:p>
            <a:r>
              <a:rPr lang="en-US"/>
              <a:t>Time/Temp Defrost: based on a field set temperature and run time</a:t>
            </a:r>
            <a:endParaRPr lang="en-US" kern="0"/>
          </a:p>
          <a:p>
            <a:pPr marL="0" indent="0">
              <a:buNone/>
            </a:pPr>
            <a:endParaRPr lang="en-US"/>
          </a:p>
          <a:p>
            <a:pPr marL="0" indent="0">
              <a:buNone/>
            </a:pPr>
            <a:r>
              <a:rPr lang="en-US"/>
              <a:t>Supports both O/B Reversing Valve options (Heating/Cooling)</a:t>
            </a:r>
            <a:br>
              <a:rPr lang="en-US"/>
            </a:br>
            <a:br>
              <a:rPr lang="en-US"/>
            </a:br>
            <a:endParaRPr lang="en-US" kern="0">
              <a:cs typeface="Arial"/>
            </a:endParaRPr>
          </a:p>
        </p:txBody>
      </p:sp>
      <p:pic>
        <p:nvPicPr>
          <p:cNvPr id="6" name="Picture 5" descr="A circuit board&#10;&#10;Description generated with very high confidence">
            <a:extLst>
              <a:ext uri="{FF2B5EF4-FFF2-40B4-BE49-F238E27FC236}">
                <a16:creationId xmlns:a16="http://schemas.microsoft.com/office/drawing/2014/main" id="{01A27F4D-B4BD-FB4D-A653-9EEA48C55E4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6972" b="72950" l="9979" r="89807">
                        <a14:foregroundMark x1="47961" y1="71293" x2="47961" y2="71293"/>
                        <a14:foregroundMark x1="51609" y1="73028" x2="51609" y2="73028"/>
                        <a14:foregroundMark x1="48283" y1="27918" x2="48283" y2="27918"/>
                        <a14:foregroundMark x1="27790" y1="28549" x2="27790" y2="28549"/>
                        <a14:foregroundMark x1="70708" y1="27681" x2="70708" y2="27681"/>
                        <a14:foregroundMark x1="50858" y1="26972" x2="50858" y2="26972"/>
                        <a14:foregroundMark x1="47639" y1="35489" x2="47639" y2="35489"/>
                        <a14:foregroundMark x1="24893" y1="55994" x2="24893" y2="55994"/>
                        <a14:foregroundMark x1="39056" y1="49685" x2="39056" y2="49685"/>
                      </a14:backgroundRemoval>
                    </a14:imgEffect>
                  </a14:imgLayer>
                </a14:imgProps>
              </a:ext>
              <a:ext uri="{28A0092B-C50C-407E-A947-70E740481C1C}">
                <a14:useLocalDpi xmlns:a14="http://schemas.microsoft.com/office/drawing/2010/main" val="0"/>
              </a:ext>
            </a:extLst>
          </a:blip>
          <a:srcRect t="24781" b="24349"/>
          <a:stretch/>
        </p:blipFill>
        <p:spPr>
          <a:xfrm>
            <a:off x="4928060" y="1679207"/>
            <a:ext cx="3704169" cy="2563610"/>
          </a:xfrm>
          <a:prstGeom prst="rect">
            <a:avLst/>
          </a:prstGeom>
        </p:spPr>
      </p:pic>
    </p:spTree>
    <p:extLst>
      <p:ext uri="{BB962C8B-B14F-4D97-AF65-F5344CB8AC3E}">
        <p14:creationId xmlns:p14="http://schemas.microsoft.com/office/powerpoint/2010/main" val="38081378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5C68-BACF-FC4E-B0C4-3A179E9F39BF}"/>
              </a:ext>
            </a:extLst>
          </p:cNvPr>
          <p:cNvSpPr>
            <a:spLocks noGrp="1"/>
          </p:cNvSpPr>
          <p:nvPr>
            <p:ph type="title"/>
          </p:nvPr>
        </p:nvSpPr>
        <p:spPr/>
        <p:txBody>
          <a:bodyPr/>
          <a:lstStyle/>
          <a:p>
            <a:r>
              <a:rPr lang="en-US"/>
              <a:t>Outdoor (OAT) and Coil (OCT) Sensor</a:t>
            </a:r>
          </a:p>
        </p:txBody>
      </p:sp>
      <p:pic>
        <p:nvPicPr>
          <p:cNvPr id="4" name="Online Media 3" descr="47D01U Emerson Universal Heat Pump Defrost Control, Temperature Sensors">
            <a:hlinkClick r:id="" action="ppaction://media"/>
            <a:extLst>
              <a:ext uri="{FF2B5EF4-FFF2-40B4-BE49-F238E27FC236}">
                <a16:creationId xmlns:a16="http://schemas.microsoft.com/office/drawing/2014/main" id="{71A17E4F-E1F9-9F48-B732-D620146B6D33}"/>
              </a:ext>
            </a:extLst>
          </p:cNvPr>
          <p:cNvPicPr>
            <a:picLocks noGrp="1" noRot="1" noChangeAspect="1"/>
          </p:cNvPicPr>
          <p:nvPr>
            <p:ph sz="quarter" idx="10"/>
            <a:videoFile r:link="rId1"/>
          </p:nvPr>
        </p:nvPicPr>
        <p:blipFill>
          <a:blip r:embed="rId3"/>
          <a:stretch>
            <a:fillRect/>
          </a:stretch>
        </p:blipFill>
        <p:spPr>
          <a:xfrm>
            <a:off x="409575" y="1414463"/>
            <a:ext cx="8328025" cy="4684712"/>
          </a:xfrm>
          <a:prstGeom prst="rect">
            <a:avLst/>
          </a:prstGeom>
        </p:spPr>
      </p:pic>
    </p:spTree>
    <p:extLst>
      <p:ext uri="{BB962C8B-B14F-4D97-AF65-F5344CB8AC3E}">
        <p14:creationId xmlns:p14="http://schemas.microsoft.com/office/powerpoint/2010/main" val="2875330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FC6F-1D13-894F-9126-E1ACF954D0C2}"/>
              </a:ext>
            </a:extLst>
          </p:cNvPr>
          <p:cNvSpPr>
            <a:spLocks noGrp="1"/>
          </p:cNvSpPr>
          <p:nvPr>
            <p:ph type="title"/>
          </p:nvPr>
        </p:nvSpPr>
        <p:spPr/>
        <p:txBody>
          <a:bodyPr/>
          <a:lstStyle/>
          <a:p>
            <a:r>
              <a:rPr lang="en-US"/>
              <a:t>Troubleshooting</a:t>
            </a:r>
          </a:p>
        </p:txBody>
      </p:sp>
      <p:sp>
        <p:nvSpPr>
          <p:cNvPr id="3" name="Content Placeholder 2">
            <a:extLst>
              <a:ext uri="{FF2B5EF4-FFF2-40B4-BE49-F238E27FC236}">
                <a16:creationId xmlns:a16="http://schemas.microsoft.com/office/drawing/2014/main" id="{9040645E-E1E2-3E41-8A2A-775A9A125E74}"/>
              </a:ext>
            </a:extLst>
          </p:cNvPr>
          <p:cNvSpPr>
            <a:spLocks noGrp="1"/>
          </p:cNvSpPr>
          <p:nvPr>
            <p:ph sz="quarter" idx="15"/>
          </p:nvPr>
        </p:nvSpPr>
        <p:spPr/>
        <p:txBody>
          <a:bodyPr/>
          <a:lstStyle/>
          <a:p>
            <a:pPr marL="0" indent="0">
              <a:buNone/>
            </a:pPr>
            <a:r>
              <a:rPr lang="en-US" sz="1800"/>
              <a:t>White-Rodgers provides a Set-up &amp; Troubleshooting sticker to place inside the unit for quick reference:</a:t>
            </a:r>
            <a:endParaRPr lang="en-US" sz="3600"/>
          </a:p>
          <a:p>
            <a:r>
              <a:rPr lang="en-US" sz="1800"/>
              <a:t>Status Indicator</a:t>
            </a:r>
            <a:endParaRPr lang="en-US" sz="3600"/>
          </a:p>
          <a:p>
            <a:r>
              <a:rPr lang="en-US" sz="1800"/>
              <a:t>Power up or stand by</a:t>
            </a:r>
            <a:endParaRPr lang="en-US" sz="3600"/>
          </a:p>
          <a:p>
            <a:pPr lvl="1"/>
            <a:r>
              <a:rPr lang="en-US" sz="1600"/>
              <a:t>Heating / cooling / defrosting</a:t>
            </a:r>
          </a:p>
          <a:p>
            <a:pPr lvl="1"/>
            <a:r>
              <a:rPr lang="en-US" sz="1600"/>
              <a:t>Test mode</a:t>
            </a:r>
          </a:p>
          <a:p>
            <a:pPr lvl="2" indent="-169545"/>
            <a:r>
              <a:rPr lang="en-US" sz="1400"/>
              <a:t>Provides a 30sec quick test to verify proper operation</a:t>
            </a:r>
            <a:endParaRPr lang="en-US" sz="1400">
              <a:cs typeface="Arial"/>
            </a:endParaRPr>
          </a:p>
          <a:p>
            <a:r>
              <a:rPr lang="en-US" sz="1800"/>
              <a:t>Troubleshooting </a:t>
            </a:r>
            <a:endParaRPr lang="en-US" sz="3600"/>
          </a:p>
          <a:p>
            <a:pPr lvl="1"/>
            <a:r>
              <a:rPr lang="en-US" sz="1600"/>
              <a:t>Fault conditions present</a:t>
            </a:r>
          </a:p>
          <a:p>
            <a:pPr lvl="1"/>
            <a:r>
              <a:rPr lang="en-US" sz="1600"/>
              <a:t>Highest priority and operating condition toggling</a:t>
            </a:r>
          </a:p>
          <a:p>
            <a:pPr lvl="1"/>
            <a:r>
              <a:rPr lang="en-US" sz="1600"/>
              <a:t>Remaining errors “ER” menu</a:t>
            </a:r>
          </a:p>
          <a:p>
            <a:pPr lvl="1"/>
            <a:r>
              <a:rPr lang="en-US" sz="1600"/>
              <a:t>Correct condition to remove errors</a:t>
            </a:r>
          </a:p>
          <a:p>
            <a:r>
              <a:rPr lang="en-US" sz="1800"/>
              <a:t>Recall Historical Data</a:t>
            </a:r>
            <a:endParaRPr lang="en-US" sz="3600"/>
          </a:p>
          <a:p>
            <a:pPr lvl="1"/>
            <a:r>
              <a:rPr lang="en-US" sz="1600"/>
              <a:t>Recall up to last four faults</a:t>
            </a:r>
          </a:p>
          <a:p>
            <a:pPr marL="0" indent="0">
              <a:buNone/>
            </a:pPr>
            <a:endParaRPr lang="en-US" sz="1800"/>
          </a:p>
        </p:txBody>
      </p:sp>
      <p:sp>
        <p:nvSpPr>
          <p:cNvPr id="4" name="Content Placeholder 3">
            <a:extLst>
              <a:ext uri="{FF2B5EF4-FFF2-40B4-BE49-F238E27FC236}">
                <a16:creationId xmlns:a16="http://schemas.microsoft.com/office/drawing/2014/main" id="{73BC6B51-5D59-E24D-A9D0-DC9F3BEA293F}"/>
              </a:ext>
            </a:extLst>
          </p:cNvPr>
          <p:cNvSpPr>
            <a:spLocks noGrp="1"/>
          </p:cNvSpPr>
          <p:nvPr>
            <p:ph sz="quarter" idx="17"/>
          </p:nvPr>
        </p:nvSpPr>
        <p:spPr/>
        <p:txBody>
          <a:bodyPr/>
          <a:lstStyle/>
          <a:p>
            <a:endParaRPr lang="en-US"/>
          </a:p>
        </p:txBody>
      </p:sp>
      <p:pic>
        <p:nvPicPr>
          <p:cNvPr id="2050" name="Picture 2" descr="A screenshot of a cell phone&#10;&#10;Description automatically generated">
            <a:extLst>
              <a:ext uri="{FF2B5EF4-FFF2-40B4-BE49-F238E27FC236}">
                <a16:creationId xmlns:a16="http://schemas.microsoft.com/office/drawing/2014/main" id="{8A71D588-4449-3049-A1BC-D9DA6AE64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546" y="430212"/>
            <a:ext cx="4583289" cy="589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8829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FAF6F-CB7E-974D-A1AA-DD2C7075AF32}"/>
              </a:ext>
            </a:extLst>
          </p:cNvPr>
          <p:cNvSpPr>
            <a:spLocks noGrp="1"/>
          </p:cNvSpPr>
          <p:nvPr>
            <p:ph type="body" sz="quarter" idx="13"/>
          </p:nvPr>
        </p:nvSpPr>
        <p:spPr/>
        <p:txBody>
          <a:bodyPr/>
          <a:lstStyle/>
          <a:p>
            <a:r>
              <a:rPr lang="en-US"/>
              <a:t>Thank you</a:t>
            </a:r>
          </a:p>
        </p:txBody>
      </p:sp>
      <p:sp>
        <p:nvSpPr>
          <p:cNvPr id="3" name="Text Placeholder 2">
            <a:extLst>
              <a:ext uri="{FF2B5EF4-FFF2-40B4-BE49-F238E27FC236}">
                <a16:creationId xmlns:a16="http://schemas.microsoft.com/office/drawing/2014/main" id="{465224C0-1D8F-724C-B758-77D95B499945}"/>
              </a:ext>
            </a:extLst>
          </p:cNvPr>
          <p:cNvSpPr>
            <a:spLocks noGrp="1"/>
          </p:cNvSpPr>
          <p:nvPr>
            <p:ph type="body" sz="quarter" idx="14"/>
          </p:nvPr>
        </p:nvSpPr>
        <p:spPr/>
        <p:txBody>
          <a:bodyPr/>
          <a:lstStyle/>
          <a:p>
            <a:r>
              <a:rPr lang="en-US"/>
              <a:t>47D01U-843 Universal Defrost Control</a:t>
            </a:r>
          </a:p>
        </p:txBody>
      </p:sp>
      <p:sp>
        <p:nvSpPr>
          <p:cNvPr id="5" name="TextBox 4">
            <a:extLst>
              <a:ext uri="{FF2B5EF4-FFF2-40B4-BE49-F238E27FC236}">
                <a16:creationId xmlns:a16="http://schemas.microsoft.com/office/drawing/2014/main" id="{A0953F4D-A93A-1742-B2E9-4235F0B1BC3B}"/>
              </a:ext>
            </a:extLst>
          </p:cNvPr>
          <p:cNvSpPr txBox="1"/>
          <p:nvPr/>
        </p:nvSpPr>
        <p:spPr bwMode="auto">
          <a:xfrm>
            <a:off x="339634" y="6359712"/>
            <a:ext cx="2072640" cy="242695"/>
          </a:xfrm>
          <a:prstGeom prst="rect">
            <a:avLst/>
          </a:prstGeom>
          <a:noFill/>
          <a:ln w="9525">
            <a:noFill/>
            <a:miter lim="800000"/>
            <a:headEnd/>
            <a:tailEnd/>
          </a:ln>
        </p:spPr>
        <p:txBody>
          <a:bodyPr wrap="square" rtlCol="0">
            <a:spAutoFit/>
          </a:bodyPr>
          <a:lstStyle/>
          <a:p>
            <a:pPr eaLnBrk="0" hangingPunct="0">
              <a:lnSpc>
                <a:spcPct val="105000"/>
              </a:lnSpc>
            </a:pPr>
            <a:r>
              <a:rPr lang="en-US" sz="1000" dirty="0">
                <a:solidFill>
                  <a:schemeClr val="bg1"/>
                </a:solidFill>
              </a:rPr>
              <a:t>R-5057-2</a:t>
            </a:r>
          </a:p>
        </p:txBody>
      </p:sp>
      <p:pic>
        <p:nvPicPr>
          <p:cNvPr id="6" name="Picture 5" descr="A circuit board&#10;&#10;Description generated with very high confidence">
            <a:extLst>
              <a:ext uri="{FF2B5EF4-FFF2-40B4-BE49-F238E27FC236}">
                <a16:creationId xmlns:a16="http://schemas.microsoft.com/office/drawing/2014/main" id="{F87A0E7C-0635-3143-85C4-F106A4213A7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972" b="72950" l="9979" r="89807">
                        <a14:foregroundMark x1="47961" y1="71293" x2="47961" y2="71293"/>
                        <a14:foregroundMark x1="51609" y1="73028" x2="51609" y2="73028"/>
                        <a14:foregroundMark x1="48283" y1="27918" x2="48283" y2="27918"/>
                        <a14:foregroundMark x1="27790" y1="28549" x2="27790" y2="28549"/>
                        <a14:foregroundMark x1="70708" y1="27681" x2="70708" y2="27681"/>
                        <a14:foregroundMark x1="50858" y1="26972" x2="50858" y2="26972"/>
                        <a14:foregroundMark x1="47639" y1="35489" x2="47639" y2="35489"/>
                        <a14:foregroundMark x1="24893" y1="55994" x2="24893" y2="55994"/>
                        <a14:foregroundMark x1="39056" y1="49685" x2="39056" y2="49685"/>
                      </a14:backgroundRemoval>
                    </a14:imgEffect>
                  </a14:imgLayer>
                </a14:imgProps>
              </a:ext>
              <a:ext uri="{28A0092B-C50C-407E-A947-70E740481C1C}">
                <a14:useLocalDpi xmlns:a14="http://schemas.microsoft.com/office/drawing/2010/main" val="0"/>
              </a:ext>
            </a:extLst>
          </a:blip>
          <a:srcRect t="24781" b="24349"/>
          <a:stretch/>
        </p:blipFill>
        <p:spPr>
          <a:xfrm>
            <a:off x="4293501" y="1696406"/>
            <a:ext cx="4722450" cy="3268350"/>
          </a:xfrm>
          <a:prstGeom prst="rect">
            <a:avLst/>
          </a:prstGeom>
        </p:spPr>
      </p:pic>
    </p:spTree>
    <p:extLst>
      <p:ext uri="{BB962C8B-B14F-4D97-AF65-F5344CB8AC3E}">
        <p14:creationId xmlns:p14="http://schemas.microsoft.com/office/powerpoint/2010/main" val="271739215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b="1"/>
              <a:t>Demand Defrost</a:t>
            </a:r>
            <a:endParaRPr lang="en-US"/>
          </a:p>
        </p:txBody>
      </p:sp>
      <p:sp>
        <p:nvSpPr>
          <p:cNvPr id="3" name="Content Placeholder 2">
            <a:extLst>
              <a:ext uri="{FF2B5EF4-FFF2-40B4-BE49-F238E27FC236}">
                <a16:creationId xmlns:a16="http://schemas.microsoft.com/office/drawing/2014/main" id="{D831977F-5D56-6448-81D9-9079C3ED3324}"/>
              </a:ext>
            </a:extLst>
          </p:cNvPr>
          <p:cNvSpPr>
            <a:spLocks noGrp="1"/>
          </p:cNvSpPr>
          <p:nvPr>
            <p:ph sz="quarter" idx="17"/>
          </p:nvPr>
        </p:nvSpPr>
        <p:spPr>
          <a:xfrm>
            <a:off x="374015" y="1295400"/>
            <a:ext cx="8356600" cy="1260782"/>
          </a:xfrm>
        </p:spPr>
        <p:txBody>
          <a:bodyPr wrap="square" anchor="t">
            <a:normAutofit/>
          </a:bodyPr>
          <a:lstStyle/>
          <a:p>
            <a:pPr marL="0" indent="0">
              <a:buNone/>
            </a:pPr>
            <a:r>
              <a:rPr lang="en-US" sz="1600"/>
              <a:t>The White-Rodgers Defrost Timer Control combines an electronic timer with temperature sensors to identify when an outdoor coil is frozen or not providing heat efficiently. This sends the unit into defrost mode to remove frozen water that restricts airflow through the outdoor coil.</a:t>
            </a:r>
          </a:p>
        </p:txBody>
      </p:sp>
      <p:sp>
        <p:nvSpPr>
          <p:cNvPr id="5" name="TextBox 4">
            <a:extLst>
              <a:ext uri="{FF2B5EF4-FFF2-40B4-BE49-F238E27FC236}">
                <a16:creationId xmlns:a16="http://schemas.microsoft.com/office/drawing/2014/main" id="{D134526B-3A4E-9448-8C64-DFF0B0ED0A25}"/>
              </a:ext>
            </a:extLst>
          </p:cNvPr>
          <p:cNvSpPr txBox="1"/>
          <p:nvPr/>
        </p:nvSpPr>
        <p:spPr bwMode="auto">
          <a:xfrm>
            <a:off x="3167864" y="4187058"/>
            <a:ext cx="1024470" cy="755271"/>
          </a:xfrm>
          <a:prstGeom prst="rect">
            <a:avLst/>
          </a:prstGeom>
          <a:ln>
            <a:no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lvl="0" eaLnBrk="0" hangingPunct="0">
              <a:lnSpc>
                <a:spcPct val="105000"/>
              </a:lnSpc>
              <a:defRPr/>
            </a:pPr>
            <a:r>
              <a:rPr lang="en-US" sz="1400" b="1" i="1"/>
              <a:t>Defrost every ½-2 hours </a:t>
            </a:r>
            <a:endParaRPr kumimoji="0" lang="en-US" sz="1400" b="1" i="1" u="none" strike="noStrike" kern="1200" cap="none" spc="0" normalizeH="0" baseline="0" noProof="0">
              <a:ln>
                <a:noFill/>
              </a:ln>
              <a:solidFill>
                <a:srgbClr val="3F4040"/>
              </a:solidFill>
              <a:effectLst/>
              <a:uLnTx/>
              <a:uFillTx/>
              <a:latin typeface="Arial"/>
            </a:endParaRPr>
          </a:p>
        </p:txBody>
      </p:sp>
      <p:sp>
        <p:nvSpPr>
          <p:cNvPr id="7" name="Text Placeholder 6">
            <a:extLst>
              <a:ext uri="{FF2B5EF4-FFF2-40B4-BE49-F238E27FC236}">
                <a16:creationId xmlns:a16="http://schemas.microsoft.com/office/drawing/2014/main" id="{A540E334-8327-9C4E-AB7C-4440BFE2A4EA}"/>
              </a:ext>
            </a:extLst>
          </p:cNvPr>
          <p:cNvSpPr txBox="1">
            <a:spLocks/>
          </p:cNvSpPr>
          <p:nvPr/>
        </p:nvSpPr>
        <p:spPr>
          <a:xfrm>
            <a:off x="445135" y="2427732"/>
            <a:ext cx="4023360" cy="457200"/>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b="1" kern="0">
                <a:solidFill>
                  <a:schemeClr val="tx2"/>
                </a:solidFill>
              </a:rPr>
              <a:t>Time </a:t>
            </a:r>
            <a:r>
              <a:rPr lang="en-US" kern="0"/>
              <a:t>Defrost</a:t>
            </a:r>
          </a:p>
        </p:txBody>
      </p:sp>
      <p:sp>
        <p:nvSpPr>
          <p:cNvPr id="9" name="Content Placeholder 7">
            <a:extLst>
              <a:ext uri="{FF2B5EF4-FFF2-40B4-BE49-F238E27FC236}">
                <a16:creationId xmlns:a16="http://schemas.microsoft.com/office/drawing/2014/main" id="{A6D0553D-FD05-6349-A69F-D3ADC8A6DB95}"/>
              </a:ext>
            </a:extLst>
          </p:cNvPr>
          <p:cNvSpPr>
            <a:spLocks noGrp="1"/>
          </p:cNvSpPr>
          <p:nvPr>
            <p:ph sz="quarter" idx="15"/>
          </p:nvPr>
        </p:nvSpPr>
        <p:spPr>
          <a:xfrm>
            <a:off x="409574" y="2903221"/>
            <a:ext cx="3650362" cy="1058324"/>
          </a:xfrm>
        </p:spPr>
        <p:txBody>
          <a:bodyPr/>
          <a:lstStyle/>
          <a:p>
            <a:r>
              <a:rPr lang="en-US" sz="1400"/>
              <a:t>A Timer initiates the Defrost mode every 30 to 120 minutes. If / when the Coil Temperature Sensor is warm enough, it returns to the Heat mode. </a:t>
            </a:r>
          </a:p>
          <a:p>
            <a:endParaRPr lang="en-US" sz="1400"/>
          </a:p>
        </p:txBody>
      </p:sp>
      <p:sp>
        <p:nvSpPr>
          <p:cNvPr id="10" name="Text Placeholder 8">
            <a:extLst>
              <a:ext uri="{FF2B5EF4-FFF2-40B4-BE49-F238E27FC236}">
                <a16:creationId xmlns:a16="http://schemas.microsoft.com/office/drawing/2014/main" id="{B4075390-D963-3D44-BA62-A4D9FF074245}"/>
              </a:ext>
            </a:extLst>
          </p:cNvPr>
          <p:cNvSpPr txBox="1">
            <a:spLocks/>
          </p:cNvSpPr>
          <p:nvPr/>
        </p:nvSpPr>
        <p:spPr>
          <a:xfrm>
            <a:off x="4742815" y="2427732"/>
            <a:ext cx="4023360" cy="457200"/>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b="1" kern="0">
                <a:solidFill>
                  <a:schemeClr val="tx2"/>
                </a:solidFill>
              </a:rPr>
              <a:t>Demand </a:t>
            </a:r>
            <a:r>
              <a:rPr lang="en-US" kern="0"/>
              <a:t>Defrost</a:t>
            </a:r>
          </a:p>
        </p:txBody>
      </p:sp>
      <p:sp>
        <p:nvSpPr>
          <p:cNvPr id="11" name="Content Placeholder 9">
            <a:extLst>
              <a:ext uri="{FF2B5EF4-FFF2-40B4-BE49-F238E27FC236}">
                <a16:creationId xmlns:a16="http://schemas.microsoft.com/office/drawing/2014/main" id="{F4168BF7-953F-7147-879A-6D9756A9F5A4}"/>
              </a:ext>
            </a:extLst>
          </p:cNvPr>
          <p:cNvSpPr txBox="1">
            <a:spLocks/>
          </p:cNvSpPr>
          <p:nvPr/>
        </p:nvSpPr>
        <p:spPr bwMode="auto">
          <a:xfrm>
            <a:off x="4707255" y="2903220"/>
            <a:ext cx="4023360" cy="144679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r>
              <a:rPr lang="en-US" sz="1400" kern="0"/>
              <a:t>An Outdoor Temperature Sensor and Coil Temperature Sensor monitors the system. When it determines there is frost build up, it will initiate the Defrost mode.</a:t>
            </a:r>
          </a:p>
          <a:p>
            <a:endParaRPr lang="en-US" sz="1400" kern="0"/>
          </a:p>
        </p:txBody>
      </p:sp>
      <p:cxnSp>
        <p:nvCxnSpPr>
          <p:cNvPr id="12" name="Straight Connector 11">
            <a:extLst>
              <a:ext uri="{FF2B5EF4-FFF2-40B4-BE49-F238E27FC236}">
                <a16:creationId xmlns:a16="http://schemas.microsoft.com/office/drawing/2014/main" id="{31118E59-C96C-7E48-8F59-A5AE32D887B7}"/>
              </a:ext>
            </a:extLst>
          </p:cNvPr>
          <p:cNvCxnSpPr/>
          <p:nvPr/>
        </p:nvCxnSpPr>
        <p:spPr bwMode="auto">
          <a:xfrm>
            <a:off x="409575" y="282702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5AB48D8A-1FBD-6D41-8E9F-DEDE84D7740B}"/>
              </a:ext>
            </a:extLst>
          </p:cNvPr>
          <p:cNvCxnSpPr/>
          <p:nvPr/>
        </p:nvCxnSpPr>
        <p:spPr bwMode="auto">
          <a:xfrm>
            <a:off x="4707255" y="282702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pic>
        <p:nvPicPr>
          <p:cNvPr id="26" name="time3n15">
            <a:hlinkClick r:id="" action="ppaction://media"/>
            <a:extLst>
              <a:ext uri="{FF2B5EF4-FFF2-40B4-BE49-F238E27FC236}">
                <a16:creationId xmlns:a16="http://schemas.microsoft.com/office/drawing/2014/main" id="{0A3CFD58-E3A0-FE48-BBFF-72E14AB456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664" r="31049"/>
          <a:stretch>
            <a:fillRect/>
          </a:stretch>
        </p:blipFill>
        <p:spPr>
          <a:xfrm>
            <a:off x="694544" y="3967322"/>
            <a:ext cx="2327759" cy="2326283"/>
          </a:xfrm>
          <a:prstGeom prst="rect">
            <a:avLst/>
          </a:prstGeom>
          <a:ln w="31750" cap="sq">
            <a:noFill/>
            <a:prstDash val="solid"/>
            <a:miter lim="800000"/>
          </a:ln>
          <a:effectLst>
            <a:outerShdw blurRad="50800" dist="38100" dir="2700000" algn="tl" rotWithShape="0">
              <a:srgbClr val="000000">
                <a:alpha val="43000"/>
              </a:srgbClr>
            </a:outerShdw>
          </a:effectLst>
        </p:spPr>
      </p:pic>
      <p:pic>
        <p:nvPicPr>
          <p:cNvPr id="27" name="demandx206l">
            <a:hlinkClick r:id="" action="ppaction://media"/>
            <a:extLst>
              <a:ext uri="{FF2B5EF4-FFF2-40B4-BE49-F238E27FC236}">
                <a16:creationId xmlns:a16="http://schemas.microsoft.com/office/drawing/2014/main" id="{2577E8FD-CF42-BF40-859E-647B0F8F646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2668" r="31047"/>
          <a:stretch>
            <a:fillRect/>
          </a:stretch>
        </p:blipFill>
        <p:spPr>
          <a:xfrm>
            <a:off x="4951667" y="3979784"/>
            <a:ext cx="2327759" cy="232628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8" name="demandx210">
            <a:hlinkClick r:id="" action="ppaction://media"/>
            <a:extLst>
              <a:ext uri="{FF2B5EF4-FFF2-40B4-BE49-F238E27FC236}">
                <a16:creationId xmlns:a16="http://schemas.microsoft.com/office/drawing/2014/main" id="{B5C86F67-903F-674B-A7D2-D5866979480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12570" r="31145"/>
          <a:stretch>
            <a:fillRect/>
          </a:stretch>
        </p:blipFill>
        <p:spPr>
          <a:xfrm>
            <a:off x="4957819" y="3990502"/>
            <a:ext cx="2327759" cy="23262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9" name="TextBox 28">
            <a:extLst>
              <a:ext uri="{FF2B5EF4-FFF2-40B4-BE49-F238E27FC236}">
                <a16:creationId xmlns:a16="http://schemas.microsoft.com/office/drawing/2014/main" id="{A735BCC9-5981-6B4F-ADFC-4EAB96C46120}"/>
              </a:ext>
            </a:extLst>
          </p:cNvPr>
          <p:cNvSpPr txBox="1"/>
          <p:nvPr/>
        </p:nvSpPr>
        <p:spPr bwMode="auto">
          <a:xfrm>
            <a:off x="7471640" y="4187058"/>
            <a:ext cx="1087144" cy="755271"/>
          </a:xfrm>
          <a:prstGeom prst="rect">
            <a:avLst/>
          </a:prstGeom>
          <a:ln>
            <a:no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lvl="0" eaLnBrk="0" hangingPunct="0">
              <a:lnSpc>
                <a:spcPct val="105000"/>
              </a:lnSpc>
              <a:defRPr/>
            </a:pPr>
            <a:r>
              <a:rPr lang="en-US" sz="1400" b="1" i="1">
                <a:solidFill>
                  <a:schemeClr val="tx2"/>
                </a:solidFill>
              </a:rPr>
              <a:t>Defrost only when needed</a:t>
            </a:r>
          </a:p>
        </p:txBody>
      </p:sp>
      <p:grpSp>
        <p:nvGrpSpPr>
          <p:cNvPr id="33" name="Group 32">
            <a:extLst>
              <a:ext uri="{FF2B5EF4-FFF2-40B4-BE49-F238E27FC236}">
                <a16:creationId xmlns:a16="http://schemas.microsoft.com/office/drawing/2014/main" id="{474DB28E-4BB3-FA49-A8E3-E735041D4DD5}"/>
              </a:ext>
            </a:extLst>
          </p:cNvPr>
          <p:cNvGrpSpPr/>
          <p:nvPr/>
        </p:nvGrpSpPr>
        <p:grpSpPr>
          <a:xfrm>
            <a:off x="5753209" y="4662526"/>
            <a:ext cx="674635" cy="674635"/>
            <a:chOff x="3728143" y="-1422253"/>
            <a:chExt cx="1200034" cy="1200034"/>
          </a:xfrm>
        </p:grpSpPr>
        <p:sp>
          <p:nvSpPr>
            <p:cNvPr id="32" name="Oval 31">
              <a:extLst>
                <a:ext uri="{FF2B5EF4-FFF2-40B4-BE49-F238E27FC236}">
                  <a16:creationId xmlns:a16="http://schemas.microsoft.com/office/drawing/2014/main" id="{9D9D5C7B-FCDC-BD4A-827A-7F69C26E0FBE}"/>
                </a:ext>
              </a:extLst>
            </p:cNvPr>
            <p:cNvSpPr/>
            <p:nvPr/>
          </p:nvSpPr>
          <p:spPr bwMode="auto">
            <a:xfrm>
              <a:off x="3728143" y="-1422253"/>
              <a:ext cx="1200034" cy="1200034"/>
            </a:xfrm>
            <a:prstGeom prst="ellipse">
              <a:avLst/>
            </a:prstGeom>
            <a:solidFill>
              <a:schemeClr val="tx1">
                <a:alpha val="60000"/>
              </a:schemeClr>
            </a:solidFill>
            <a:ln w="730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31" name="Extract 30">
              <a:extLst>
                <a:ext uri="{FF2B5EF4-FFF2-40B4-BE49-F238E27FC236}">
                  <a16:creationId xmlns:a16="http://schemas.microsoft.com/office/drawing/2014/main" id="{428C4D0C-155D-1042-9C70-225DB5F1F288}"/>
                </a:ext>
              </a:extLst>
            </p:cNvPr>
            <p:cNvSpPr/>
            <p:nvPr/>
          </p:nvSpPr>
          <p:spPr bwMode="auto">
            <a:xfrm rot="5400000">
              <a:off x="4077367" y="-1131247"/>
              <a:ext cx="623507" cy="536448"/>
            </a:xfrm>
            <a:prstGeom prst="flowChartExtract">
              <a:avLst/>
            </a:prstGeom>
            <a:solidFill>
              <a:schemeClr val="bg1">
                <a:alpha val="8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grpSp>
        <p:nvGrpSpPr>
          <p:cNvPr id="34" name="Group 33">
            <a:extLst>
              <a:ext uri="{FF2B5EF4-FFF2-40B4-BE49-F238E27FC236}">
                <a16:creationId xmlns:a16="http://schemas.microsoft.com/office/drawing/2014/main" id="{2280DEDD-D974-AC47-9BA9-6ABCAE8EC447}"/>
              </a:ext>
            </a:extLst>
          </p:cNvPr>
          <p:cNvGrpSpPr/>
          <p:nvPr/>
        </p:nvGrpSpPr>
        <p:grpSpPr>
          <a:xfrm>
            <a:off x="1382377" y="4639596"/>
            <a:ext cx="674635" cy="674635"/>
            <a:chOff x="3728143" y="-1422253"/>
            <a:chExt cx="1200034" cy="1200034"/>
          </a:xfrm>
        </p:grpSpPr>
        <p:sp>
          <p:nvSpPr>
            <p:cNvPr id="36" name="Oval 35">
              <a:extLst>
                <a:ext uri="{FF2B5EF4-FFF2-40B4-BE49-F238E27FC236}">
                  <a16:creationId xmlns:a16="http://schemas.microsoft.com/office/drawing/2014/main" id="{7DC580D8-7AB9-2345-AF05-F2C19FCF3E8F}"/>
                </a:ext>
              </a:extLst>
            </p:cNvPr>
            <p:cNvSpPr/>
            <p:nvPr/>
          </p:nvSpPr>
          <p:spPr bwMode="auto">
            <a:xfrm>
              <a:off x="3728143" y="-1422253"/>
              <a:ext cx="1200034" cy="1200034"/>
            </a:xfrm>
            <a:prstGeom prst="ellipse">
              <a:avLst/>
            </a:prstGeom>
            <a:solidFill>
              <a:schemeClr val="tx1">
                <a:alpha val="60000"/>
              </a:schemeClr>
            </a:solidFill>
            <a:ln w="730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35" name="Extract 34">
              <a:extLst>
                <a:ext uri="{FF2B5EF4-FFF2-40B4-BE49-F238E27FC236}">
                  <a16:creationId xmlns:a16="http://schemas.microsoft.com/office/drawing/2014/main" id="{D638A66C-1E7C-2D43-B487-759157EBA686}"/>
                </a:ext>
              </a:extLst>
            </p:cNvPr>
            <p:cNvSpPr/>
            <p:nvPr/>
          </p:nvSpPr>
          <p:spPr bwMode="auto">
            <a:xfrm rot="5400000">
              <a:off x="4077367" y="-1131247"/>
              <a:ext cx="623507" cy="536448"/>
            </a:xfrm>
            <a:prstGeom prst="flowChartExtract">
              <a:avLst/>
            </a:prstGeom>
            <a:solidFill>
              <a:schemeClr val="bg1">
                <a:alpha val="8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spTree>
    <p:extLst>
      <p:ext uri="{BB962C8B-B14F-4D97-AF65-F5344CB8AC3E}">
        <p14:creationId xmlns:p14="http://schemas.microsoft.com/office/powerpoint/2010/main" val="1711289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1500"/>
                                  </p:stCondLst>
                                  <p:childTnLst>
                                    <p:animClr clrSpc="rgb" dir="cw">
                                      <p:cBhvr override="childStyle">
                                        <p:cTn id="6" dur="500" fill="hold"/>
                                        <p:tgtEl>
                                          <p:spTgt spid="7">
                                            <p:txEl>
                                              <p:pRg st="0" end="0"/>
                                            </p:txEl>
                                          </p:spTgt>
                                        </p:tgtEl>
                                        <p:attrNameLst>
                                          <p:attrName>style.color</p:attrName>
                                        </p:attrNameLst>
                                      </p:cBhvr>
                                      <p:to>
                                        <a:srgbClr val="C00000"/>
                                      </p:to>
                                    </p:animClr>
                                  </p:childTnLst>
                                </p:cTn>
                              </p:par>
                              <p:par>
                                <p:cTn id="7" presetID="1" presetClass="mediacall" presetSubtype="0" fill="hold" nodeType="withEffect">
                                  <p:stCondLst>
                                    <p:cond delay="0"/>
                                  </p:stCondLst>
                                  <p:childTnLst>
                                    <p:cmd type="call" cmd="playFrom(0.0)">
                                      <p:cBhvr>
                                        <p:cTn id="8" dur="14958" fill="hold"/>
                                        <p:tgtEl>
                                          <p:spTgt spid="26"/>
                                        </p:tgtEl>
                                      </p:cBhvr>
                                    </p:cmd>
                                  </p:childTnLst>
                                </p:cTn>
                              </p:par>
                              <p:par>
                                <p:cTn id="9" presetID="10" presetClass="entr" presetSubtype="0" fill="hold" grpId="0" nodeType="withEffect">
                                  <p:stCondLst>
                                    <p:cond delay="16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xit" presetSubtype="0" fill="hold" grpId="1" nodeType="with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3" presetClass="emph" presetSubtype="2" fill="hold" grpId="1" nodeType="withEffect">
                                  <p:stCondLst>
                                    <p:cond delay="0"/>
                                  </p:stCondLst>
                                  <p:childTnLst>
                                    <p:animClr clrSpc="rgb" dir="cw">
                                      <p:cBhvr override="childStyle">
                                        <p:cTn id="15" dur="500" fill="hold"/>
                                        <p:tgtEl>
                                          <p:spTgt spid="7">
                                            <p:txEl>
                                              <p:pRg st="0" end="0"/>
                                            </p:txEl>
                                          </p:spTgt>
                                        </p:tgtEl>
                                        <p:attrNameLst>
                                          <p:attrName>style.color</p:attrName>
                                        </p:attrNameLst>
                                      </p:cBhvr>
                                      <p:to>
                                        <a:srgbClr val="004B8D"/>
                                      </p:to>
                                    </p:animClr>
                                  </p:childTnLst>
                                </p:cTn>
                              </p:par>
                              <p:par>
                                <p:cTn id="16" presetID="3" presetClass="emph" presetSubtype="2" fill="hold" grpId="0" nodeType="withEffect">
                                  <p:stCondLst>
                                    <p:cond delay="1500"/>
                                  </p:stCondLst>
                                  <p:childTnLst>
                                    <p:animClr clrSpc="rgb" dir="cw">
                                      <p:cBhvr override="childStyle">
                                        <p:cTn id="17" dur="500" fill="hold"/>
                                        <p:tgtEl>
                                          <p:spTgt spid="10">
                                            <p:txEl>
                                              <p:pRg st="0" end="0"/>
                                            </p:txEl>
                                          </p:spTgt>
                                        </p:tgtEl>
                                        <p:attrNameLst>
                                          <p:attrName>style.color</p:attrName>
                                        </p:attrNameLst>
                                      </p:cBhvr>
                                      <p:to>
                                        <a:srgbClr val="C00000"/>
                                      </p:to>
                                    </p:animClr>
                                  </p:childTnLst>
                                </p:cTn>
                              </p:par>
                              <p:par>
                                <p:cTn id="18" presetID="1" presetClass="mediacall" presetSubtype="0" fill="hold" nodeType="withEffect">
                                  <p:stCondLst>
                                    <p:cond delay="0"/>
                                  </p:stCondLst>
                                  <p:childTnLst>
                                    <p:cmd type="call" cmd="playFrom(0.0)">
                                      <p:cBhvr>
                                        <p:cTn id="19" dur="10090" fill="hold"/>
                                        <p:tgtEl>
                                          <p:spTgt spid="28"/>
                                        </p:tgtEl>
                                      </p:cBhvr>
                                    </p:cmd>
                                  </p:childTnLst>
                                </p:cTn>
                              </p:par>
                              <p:par>
                                <p:cTn id="20" presetID="1" presetClass="exit" presetSubtype="0" fill="hold" nodeType="withEffect">
                                  <p:stCondLst>
                                    <p:cond delay="0"/>
                                  </p:stCondLst>
                                  <p:childTnLst>
                                    <p:set>
                                      <p:cBhvr>
                                        <p:cTn id="21" dur="1" fill="hold">
                                          <p:stCondLst>
                                            <p:cond delay="0"/>
                                          </p:stCondLst>
                                        </p:cTn>
                                        <p:tgtEl>
                                          <p:spTgt spid="28"/>
                                        </p:tgtEl>
                                        <p:attrNameLst>
                                          <p:attrName>style.visibility</p:attrName>
                                        </p:attrNameLst>
                                      </p:cBhvr>
                                      <p:to>
                                        <p:strVal val="hidden"/>
                                      </p:to>
                                    </p:set>
                                    <p:cmd type="call" cmd="stop">
                                      <p:cBhvr>
                                        <p:cTn id="22" dur="1">
                                          <p:stCondLst>
                                            <p:cond delay="0"/>
                                          </p:stCondLst>
                                        </p:cTn>
                                        <p:tgtEl>
                                          <p:spTgt spid="28"/>
                                        </p:tgtEl>
                                      </p:cBhvr>
                                    </p:cmd>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999" fill="hold"/>
                                        <p:tgtEl>
                                          <p:spTgt spid="27"/>
                                        </p:tgtEl>
                                      </p:cBhvr>
                                    </p:cmd>
                                  </p:childTnLst>
                                </p:cTn>
                              </p:par>
                              <p:par>
                                <p:cTn id="27" presetID="10" presetClass="entr" presetSubtype="0" fill="hold" grpId="0" nodeType="withEffect">
                                  <p:stCondLst>
                                    <p:cond delay="1600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6"/>
                </p:tgtEl>
              </p:cMediaNode>
            </p:video>
            <p:video>
              <p:cMediaNode vol="80000">
                <p:cTn id="33" fill="hold" display="0">
                  <p:stCondLst>
                    <p:cond delay="indefinite"/>
                  </p:stCondLst>
                </p:cTn>
                <p:tgtEl>
                  <p:spTgt spid="27"/>
                </p:tgtEl>
              </p:cMediaNode>
            </p:video>
            <p:video>
              <p:cMediaNode vol="80000">
                <p:cTn id="34" fill="hold" display="0">
                  <p:stCondLst>
                    <p:cond delay="indefinite"/>
                  </p:stCondLst>
                </p:cTn>
                <p:tgtEl>
                  <p:spTgt spid="28"/>
                </p:tgtEl>
              </p:cMediaNode>
            </p:video>
          </p:childTnLst>
        </p:cTn>
      </p:par>
    </p:tnLst>
    <p:bldLst>
      <p:bldP spid="5" grpId="0" animBg="1"/>
      <p:bldP spid="5" grpId="1" animBg="1"/>
      <p:bldP spid="7" grpId="0" build="p"/>
      <p:bldP spid="7" grpId="1" build="p"/>
      <p:bldP spid="10" grpId="0" build="p"/>
      <p:bldP spid="29" grpId="0" animBg="1"/>
      <p:bldP spid="2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7195-2036-AC48-82FA-CB8A80936AE5}"/>
              </a:ext>
            </a:extLst>
          </p:cNvPr>
          <p:cNvSpPr>
            <a:spLocks noGrp="1"/>
          </p:cNvSpPr>
          <p:nvPr>
            <p:ph type="title"/>
          </p:nvPr>
        </p:nvSpPr>
        <p:spPr/>
        <p:txBody>
          <a:bodyPr/>
          <a:lstStyle/>
          <a:p>
            <a:r>
              <a:rPr lang="en-US" b="1"/>
              <a:t>Eliminate Ice Build Up</a:t>
            </a:r>
            <a:endParaRPr lang="en-US"/>
          </a:p>
        </p:txBody>
      </p:sp>
      <p:sp>
        <p:nvSpPr>
          <p:cNvPr id="3" name="Content Placeholder 2">
            <a:extLst>
              <a:ext uri="{FF2B5EF4-FFF2-40B4-BE49-F238E27FC236}">
                <a16:creationId xmlns:a16="http://schemas.microsoft.com/office/drawing/2014/main" id="{43580B97-0BBE-C244-8A8A-990ECE8820DD}"/>
              </a:ext>
            </a:extLst>
          </p:cNvPr>
          <p:cNvSpPr>
            <a:spLocks noGrp="1"/>
          </p:cNvSpPr>
          <p:nvPr>
            <p:ph sz="quarter" idx="15"/>
          </p:nvPr>
        </p:nvSpPr>
        <p:spPr/>
        <p:txBody>
          <a:bodyPr/>
          <a:lstStyle/>
          <a:p>
            <a:pPr marL="0" indent="0">
              <a:buNone/>
            </a:pPr>
            <a:r>
              <a:rPr lang="en-US" sz="1800"/>
              <a:t>When the outdoor coil is colder than the air during heating mode, it causes the air going through the coil to give up its heat. </a:t>
            </a:r>
          </a:p>
          <a:p>
            <a:r>
              <a:rPr lang="en-US" sz="1600"/>
              <a:t>Moisture in the air condenses on the surface of the coil and freezes over time, restricting airflow through the coil</a:t>
            </a:r>
          </a:p>
          <a:p>
            <a:r>
              <a:rPr lang="en-US" sz="1600"/>
              <a:t>As the moisture freezes to ice, the heat-pump becomes more inefficient and cannot properly absorb heat to be released into the conditioned space</a:t>
            </a:r>
          </a:p>
          <a:p>
            <a:r>
              <a:rPr lang="en-US" sz="1600"/>
              <a:t>In order to melt the ice and return to proper airflow, the unit goes into “Defrost” mode by running hot refrigerant through the coil</a:t>
            </a:r>
          </a:p>
          <a:p>
            <a:r>
              <a:rPr lang="en-US" sz="1600"/>
              <a:t>The frequency of ice build-up depends on outside air temperature and humidity </a:t>
            </a:r>
          </a:p>
          <a:p>
            <a:endParaRPr lang="en-US" sz="1800"/>
          </a:p>
        </p:txBody>
      </p:sp>
      <p:pic>
        <p:nvPicPr>
          <p:cNvPr id="5" name="Content Placeholder 4" descr="A picture containing wall, indoor, floor, toilet&#10;&#10;Description automatically generated">
            <a:extLst>
              <a:ext uri="{FF2B5EF4-FFF2-40B4-BE49-F238E27FC236}">
                <a16:creationId xmlns:a16="http://schemas.microsoft.com/office/drawing/2014/main" id="{65DE0DF9-9791-4E45-BE87-378CCB5F702C}"/>
              </a:ext>
            </a:extLst>
          </p:cNvPr>
          <p:cNvPicPr>
            <a:picLocks noGrp="1" noChangeAspect="1"/>
          </p:cNvPicPr>
          <p:nvPr>
            <p:ph sz="quarter" idx="17"/>
          </p:nvPr>
        </p:nvPicPr>
        <p:blipFill rotWithShape="1">
          <a:blip r:embed="rId2">
            <a:extLst>
              <a:ext uri="{28A0092B-C50C-407E-A947-70E740481C1C}">
                <a14:useLocalDpi xmlns:a14="http://schemas.microsoft.com/office/drawing/2010/main" val="0"/>
              </a:ext>
            </a:extLst>
          </a:blip>
          <a:srcRect l="22111" t="5142" r="16039" b="3304"/>
          <a:stretch/>
        </p:blipFill>
        <p:spPr>
          <a:xfrm>
            <a:off x="4852177" y="1295400"/>
            <a:ext cx="3733833" cy="48768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10504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B72A-0D23-8E44-8024-9C25E0FEC045}"/>
              </a:ext>
            </a:extLst>
          </p:cNvPr>
          <p:cNvSpPr>
            <a:spLocks noGrp="1"/>
          </p:cNvSpPr>
          <p:nvPr>
            <p:ph type="title"/>
          </p:nvPr>
        </p:nvSpPr>
        <p:spPr/>
        <p:txBody>
          <a:bodyPr/>
          <a:lstStyle/>
          <a:p>
            <a:r>
              <a:rPr lang="en-US" b="1"/>
              <a:t>Top Line Features and Benefits </a:t>
            </a:r>
            <a:endParaRPr lang="en-US"/>
          </a:p>
        </p:txBody>
      </p:sp>
      <p:sp>
        <p:nvSpPr>
          <p:cNvPr id="3" name="Content Placeholder 2">
            <a:extLst>
              <a:ext uri="{FF2B5EF4-FFF2-40B4-BE49-F238E27FC236}">
                <a16:creationId xmlns:a16="http://schemas.microsoft.com/office/drawing/2014/main" id="{0BB2D5C7-0FCE-FF43-90B9-9FC8A3F7D4A1}"/>
              </a:ext>
            </a:extLst>
          </p:cNvPr>
          <p:cNvSpPr>
            <a:spLocks noGrp="1"/>
          </p:cNvSpPr>
          <p:nvPr>
            <p:ph sz="quarter" idx="10"/>
          </p:nvPr>
        </p:nvSpPr>
        <p:spPr>
          <a:xfrm>
            <a:off x="393246" y="1103086"/>
            <a:ext cx="6722745" cy="1035286"/>
          </a:xfrm>
        </p:spPr>
        <p:txBody>
          <a:bodyPr/>
          <a:lstStyle/>
          <a:p>
            <a:pPr marL="0" indent="0">
              <a:buNone/>
            </a:pPr>
            <a:r>
              <a:rPr lang="en-US"/>
              <a:t>This award-winning heat pump control replaces hundreds of OEM defrost controls while offering premium features that benefit both the contractor and the end-user. </a:t>
            </a:r>
          </a:p>
          <a:p>
            <a:endParaRPr lang="en-US"/>
          </a:p>
        </p:txBody>
      </p:sp>
      <p:graphicFrame>
        <p:nvGraphicFramePr>
          <p:cNvPr id="4" name="Table 3">
            <a:extLst>
              <a:ext uri="{FF2B5EF4-FFF2-40B4-BE49-F238E27FC236}">
                <a16:creationId xmlns:a16="http://schemas.microsoft.com/office/drawing/2014/main" id="{54BA8DF1-9F8E-F04F-9D5B-96C9F89C41EA}"/>
              </a:ext>
            </a:extLst>
          </p:cNvPr>
          <p:cNvGraphicFramePr>
            <a:graphicFrameLocks noGrp="1"/>
          </p:cNvGraphicFramePr>
          <p:nvPr>
            <p:extLst>
              <p:ext uri="{D42A27DB-BD31-4B8C-83A1-F6EECF244321}">
                <p14:modId xmlns:p14="http://schemas.microsoft.com/office/powerpoint/2010/main" val="2426294421"/>
              </p:ext>
            </p:extLst>
          </p:nvPr>
        </p:nvGraphicFramePr>
        <p:xfrm>
          <a:off x="482999" y="2363957"/>
          <a:ext cx="8140192" cy="1564640"/>
        </p:xfrm>
        <a:graphic>
          <a:graphicData uri="http://schemas.openxmlformats.org/drawingml/2006/table">
            <a:tbl>
              <a:tblPr firstRow="1" bandRow="1">
                <a:tableStyleId>{5C22544A-7EE6-4342-B048-85BDC9FD1C3A}</a:tableStyleId>
              </a:tblPr>
              <a:tblGrid>
                <a:gridCol w="3008376">
                  <a:extLst>
                    <a:ext uri="{9D8B030D-6E8A-4147-A177-3AD203B41FA5}">
                      <a16:colId xmlns:a16="http://schemas.microsoft.com/office/drawing/2014/main" val="850165370"/>
                    </a:ext>
                  </a:extLst>
                </a:gridCol>
                <a:gridCol w="5131816">
                  <a:extLst>
                    <a:ext uri="{9D8B030D-6E8A-4147-A177-3AD203B41FA5}">
                      <a16:colId xmlns:a16="http://schemas.microsoft.com/office/drawing/2014/main" val="219605747"/>
                    </a:ext>
                  </a:extLst>
                </a:gridCol>
              </a:tblGrid>
              <a:tr h="273304">
                <a:tc>
                  <a:txBody>
                    <a:bodyPr/>
                    <a:lstStyle/>
                    <a:p>
                      <a:r>
                        <a:rPr lang="en-US" sz="1400" b="0" i="0" u="none" strike="noStrike" kern="1200">
                          <a:solidFill>
                            <a:schemeClr val="lt1"/>
                          </a:solidFill>
                          <a:effectLst/>
                          <a:latin typeface="+mn-lt"/>
                          <a:ea typeface="+mn-ea"/>
                          <a:cs typeface="+mn-cs"/>
                        </a:rPr>
                        <a:t>Feature</a:t>
                      </a:r>
                      <a:endParaRPr lang="en-US" sz="1400"/>
                    </a:p>
                  </a:txBody>
                  <a:tcPr/>
                </a:tc>
                <a:tc>
                  <a:txBody>
                    <a:bodyPr/>
                    <a:lstStyle/>
                    <a:p>
                      <a:r>
                        <a:rPr lang="en-US" sz="1400" b="0" i="0" u="none" strike="noStrike" kern="1200">
                          <a:solidFill>
                            <a:schemeClr val="lt1"/>
                          </a:solidFill>
                          <a:effectLst/>
                          <a:latin typeface="+mn-lt"/>
                          <a:ea typeface="+mn-ea"/>
                          <a:cs typeface="+mn-cs"/>
                        </a:rPr>
                        <a:t>Function</a:t>
                      </a:r>
                      <a:endParaRPr lang="en-US" sz="1400"/>
                    </a:p>
                  </a:txBody>
                  <a:tcPr/>
                </a:tc>
                <a:extLst>
                  <a:ext uri="{0D108BD9-81ED-4DB2-BD59-A6C34878D82A}">
                    <a16:rowId xmlns:a16="http://schemas.microsoft.com/office/drawing/2014/main" val="1310056588"/>
                  </a:ext>
                </a:extLst>
              </a:tr>
              <a:tr h="370840">
                <a:tc>
                  <a:txBody>
                    <a:bodyPr/>
                    <a:lstStyle/>
                    <a:p>
                      <a:pPr algn="just"/>
                      <a:r>
                        <a:rPr lang="en-US" sz="1400" b="0" i="0" u="none" strike="noStrike" kern="1200">
                          <a:solidFill>
                            <a:schemeClr val="dk1"/>
                          </a:solidFill>
                          <a:effectLst/>
                          <a:latin typeface="+mn-lt"/>
                          <a:ea typeface="+mn-ea"/>
                          <a:cs typeface="+mn-cs"/>
                        </a:rPr>
                        <a:t>Demand Defrost Option</a:t>
                      </a:r>
                      <a:endParaRPr lang="en-US" sz="1400"/>
                    </a:p>
                  </a:txBody>
                  <a:tcPr anchor="ctr"/>
                </a:tc>
                <a:tc>
                  <a:txBody>
                    <a:bodyPr/>
                    <a:lstStyle/>
                    <a:p>
                      <a:pPr algn="l"/>
                      <a:r>
                        <a:rPr lang="en-US" sz="1400" b="0" i="0" u="none" strike="noStrike" kern="1200">
                          <a:solidFill>
                            <a:schemeClr val="dk1"/>
                          </a:solidFill>
                          <a:effectLst/>
                          <a:latin typeface="+mn-lt"/>
                          <a:ea typeface="+mn-ea"/>
                          <a:cs typeface="+mn-cs"/>
                        </a:rPr>
                        <a:t>Reduces energy usage compared to Time/Temp cycles</a:t>
                      </a:r>
                      <a:endParaRPr lang="en-US" sz="1400"/>
                    </a:p>
                  </a:txBody>
                  <a:tcPr anchor="ctr"/>
                </a:tc>
                <a:extLst>
                  <a:ext uri="{0D108BD9-81ED-4DB2-BD59-A6C34878D82A}">
                    <a16:rowId xmlns:a16="http://schemas.microsoft.com/office/drawing/2014/main" val="2843075391"/>
                  </a:ext>
                </a:extLst>
              </a:tr>
              <a:tr h="370840">
                <a:tc>
                  <a:txBody>
                    <a:bodyPr/>
                    <a:lstStyle/>
                    <a:p>
                      <a:pPr algn="just"/>
                      <a:r>
                        <a:rPr lang="en-US" sz="1400" b="0" i="0" u="none" strike="noStrike" kern="1200">
                          <a:solidFill>
                            <a:schemeClr val="dk1"/>
                          </a:solidFill>
                          <a:effectLst/>
                          <a:latin typeface="+mn-lt"/>
                          <a:ea typeface="+mn-ea"/>
                          <a:cs typeface="+mn-cs"/>
                        </a:rPr>
                        <a:t>AUX Heat Lockout</a:t>
                      </a:r>
                      <a:endParaRPr lang="en-US" sz="1400"/>
                    </a:p>
                  </a:txBody>
                  <a:tcPr anchor="ctr"/>
                </a:tc>
                <a:tc>
                  <a:txBody>
                    <a:bodyPr/>
                    <a:lstStyle/>
                    <a:p>
                      <a:pPr algn="l"/>
                      <a:r>
                        <a:rPr lang="en-US" sz="1400" b="0" i="0" u="none" strike="noStrike" kern="1200">
                          <a:solidFill>
                            <a:schemeClr val="dk1"/>
                          </a:solidFill>
                          <a:effectLst/>
                          <a:latin typeface="+mn-lt"/>
                          <a:ea typeface="+mn-ea"/>
                          <a:cs typeface="+mn-cs"/>
                        </a:rPr>
                        <a:t>Limits use above set temperature (No accessory kit needed)*</a:t>
                      </a:r>
                      <a:endParaRPr lang="en-US" sz="1400"/>
                    </a:p>
                  </a:txBody>
                  <a:tcPr anchor="ctr"/>
                </a:tc>
                <a:extLst>
                  <a:ext uri="{0D108BD9-81ED-4DB2-BD59-A6C34878D82A}">
                    <a16:rowId xmlns:a16="http://schemas.microsoft.com/office/drawing/2014/main" val="760860106"/>
                  </a:ext>
                </a:extLst>
              </a:tr>
              <a:tr h="370840">
                <a:tc>
                  <a:txBody>
                    <a:bodyPr/>
                    <a:lstStyle/>
                    <a:p>
                      <a:pPr algn="just"/>
                      <a:r>
                        <a:rPr lang="en-US" sz="1400" b="0" i="0" u="none" strike="noStrike" kern="1200">
                          <a:solidFill>
                            <a:schemeClr val="dk1"/>
                          </a:solidFill>
                          <a:effectLst/>
                          <a:latin typeface="+mn-lt"/>
                          <a:ea typeface="+mn-ea"/>
                          <a:cs typeface="+mn-cs"/>
                        </a:rPr>
                        <a:t>Low Temp Compressor Lockout</a:t>
                      </a:r>
                      <a:endParaRPr lang="en-US" sz="1400"/>
                    </a:p>
                  </a:txBody>
                  <a:tcPr anchor="ctr"/>
                </a:tc>
                <a:tc>
                  <a:txBody>
                    <a:bodyPr/>
                    <a:lstStyle/>
                    <a:p>
                      <a:pPr algn="l" rtl="0" fontAlgn="t"/>
                      <a:r>
                        <a:rPr lang="en-US" sz="1400" b="0" i="0" u="none" strike="noStrike" kern="1200">
                          <a:solidFill>
                            <a:schemeClr val="dk1"/>
                          </a:solidFill>
                          <a:effectLst/>
                          <a:latin typeface="+mn-lt"/>
                          <a:ea typeface="+mn-ea"/>
                          <a:cs typeface="+mn-cs"/>
                        </a:rPr>
                        <a:t>Low Temp Compressor Lockout</a:t>
                      </a:r>
                    </a:p>
                    <a:p>
                      <a:pPr algn="l" rtl="0" fontAlgn="t"/>
                      <a:r>
                        <a:rPr lang="en-US" sz="1400" b="0" i="0" u="none" strike="noStrike" kern="1200">
                          <a:solidFill>
                            <a:schemeClr val="dk1"/>
                          </a:solidFill>
                          <a:effectLst/>
                          <a:latin typeface="+mn-lt"/>
                          <a:ea typeface="+mn-ea"/>
                          <a:cs typeface="+mn-cs"/>
                        </a:rPr>
                        <a:t>Limits heat pump usage at inefficient temperatures</a:t>
                      </a:r>
                    </a:p>
                  </a:txBody>
                  <a:tcPr anchor="ctr"/>
                </a:tc>
                <a:extLst>
                  <a:ext uri="{0D108BD9-81ED-4DB2-BD59-A6C34878D82A}">
                    <a16:rowId xmlns:a16="http://schemas.microsoft.com/office/drawing/2014/main" val="755633628"/>
                  </a:ext>
                </a:extLst>
              </a:tr>
            </a:tbl>
          </a:graphicData>
        </a:graphic>
      </p:graphicFrame>
      <p:sp>
        <p:nvSpPr>
          <p:cNvPr id="6" name="TextBox 5">
            <a:extLst>
              <a:ext uri="{FF2B5EF4-FFF2-40B4-BE49-F238E27FC236}">
                <a16:creationId xmlns:a16="http://schemas.microsoft.com/office/drawing/2014/main" id="{56DAD31F-F0F4-0A4B-B55F-BB5FC79211C9}"/>
              </a:ext>
            </a:extLst>
          </p:cNvPr>
          <p:cNvSpPr txBox="1"/>
          <p:nvPr/>
        </p:nvSpPr>
        <p:spPr bwMode="auto">
          <a:xfrm>
            <a:off x="406400" y="2015907"/>
            <a:ext cx="4653280" cy="362984"/>
          </a:xfrm>
          <a:prstGeom prst="rect">
            <a:avLst/>
          </a:prstGeom>
          <a:noFill/>
          <a:ln w="9525">
            <a:noFill/>
            <a:miter lim="800000"/>
            <a:headEnd/>
            <a:tailEnd/>
          </a:ln>
        </p:spPr>
        <p:txBody>
          <a:bodyPr wrap="square" rtlCol="0">
            <a:spAutoFit/>
          </a:bodyPr>
          <a:lstStyle/>
          <a:p>
            <a:pPr eaLnBrk="0" hangingPunct="0">
              <a:lnSpc>
                <a:spcPct val="105000"/>
              </a:lnSpc>
            </a:pPr>
            <a:r>
              <a:rPr lang="en-US" b="1"/>
              <a:t>Increase Efficiency</a:t>
            </a:r>
            <a:endParaRPr lang="en-US" sz="2000"/>
          </a:p>
        </p:txBody>
      </p:sp>
      <p:graphicFrame>
        <p:nvGraphicFramePr>
          <p:cNvPr id="7" name="Table 6">
            <a:extLst>
              <a:ext uri="{FF2B5EF4-FFF2-40B4-BE49-F238E27FC236}">
                <a16:creationId xmlns:a16="http://schemas.microsoft.com/office/drawing/2014/main" id="{9E176272-66AB-2A48-8AAE-52C9DAE5B841}"/>
              </a:ext>
            </a:extLst>
          </p:cNvPr>
          <p:cNvGraphicFramePr>
            <a:graphicFrameLocks noGrp="1"/>
          </p:cNvGraphicFramePr>
          <p:nvPr>
            <p:extLst>
              <p:ext uri="{D42A27DB-BD31-4B8C-83A1-F6EECF244321}">
                <p14:modId xmlns:p14="http://schemas.microsoft.com/office/powerpoint/2010/main" val="236909549"/>
              </p:ext>
            </p:extLst>
          </p:nvPr>
        </p:nvGraphicFramePr>
        <p:xfrm>
          <a:off x="507492" y="4278234"/>
          <a:ext cx="8140192" cy="2158997"/>
        </p:xfrm>
        <a:graphic>
          <a:graphicData uri="http://schemas.openxmlformats.org/drawingml/2006/table">
            <a:tbl>
              <a:tblPr firstRow="1" bandRow="1">
                <a:tableStyleId>{5C22544A-7EE6-4342-B048-85BDC9FD1C3A}</a:tableStyleId>
              </a:tblPr>
              <a:tblGrid>
                <a:gridCol w="3019552">
                  <a:extLst>
                    <a:ext uri="{9D8B030D-6E8A-4147-A177-3AD203B41FA5}">
                      <a16:colId xmlns:a16="http://schemas.microsoft.com/office/drawing/2014/main" val="850165370"/>
                    </a:ext>
                  </a:extLst>
                </a:gridCol>
                <a:gridCol w="5120640">
                  <a:extLst>
                    <a:ext uri="{9D8B030D-6E8A-4147-A177-3AD203B41FA5}">
                      <a16:colId xmlns:a16="http://schemas.microsoft.com/office/drawing/2014/main" val="219605747"/>
                    </a:ext>
                  </a:extLst>
                </a:gridCol>
              </a:tblGrid>
              <a:tr h="273304">
                <a:tc>
                  <a:txBody>
                    <a:bodyPr/>
                    <a:lstStyle/>
                    <a:p>
                      <a:pPr algn="l"/>
                      <a:r>
                        <a:rPr lang="en-US" sz="1400" b="0" i="0" u="none" strike="noStrike" kern="1200">
                          <a:solidFill>
                            <a:schemeClr val="lt1"/>
                          </a:solidFill>
                          <a:effectLst/>
                          <a:latin typeface="+mn-lt"/>
                          <a:ea typeface="+mn-ea"/>
                          <a:cs typeface="+mn-cs"/>
                        </a:rPr>
                        <a:t>Feature</a:t>
                      </a:r>
                      <a:endParaRPr lang="en-US" sz="1400"/>
                    </a:p>
                  </a:txBody>
                  <a:tcPr anchor="ctr"/>
                </a:tc>
                <a:tc>
                  <a:txBody>
                    <a:bodyPr/>
                    <a:lstStyle/>
                    <a:p>
                      <a:pPr algn="l"/>
                      <a:r>
                        <a:rPr lang="en-US" sz="1400" b="0" i="0" u="none" strike="noStrike" kern="1200">
                          <a:solidFill>
                            <a:schemeClr val="lt1"/>
                          </a:solidFill>
                          <a:effectLst/>
                          <a:latin typeface="+mn-lt"/>
                          <a:ea typeface="+mn-ea"/>
                          <a:cs typeface="+mn-cs"/>
                        </a:rPr>
                        <a:t>Function</a:t>
                      </a:r>
                      <a:endParaRPr lang="en-US" sz="1400"/>
                    </a:p>
                  </a:txBody>
                  <a:tcPr anchor="ctr"/>
                </a:tc>
                <a:extLst>
                  <a:ext uri="{0D108BD9-81ED-4DB2-BD59-A6C34878D82A}">
                    <a16:rowId xmlns:a16="http://schemas.microsoft.com/office/drawing/2014/main" val="1310056588"/>
                  </a:ext>
                </a:extLst>
              </a:tr>
              <a:tr h="370840">
                <a:tc>
                  <a:txBody>
                    <a:bodyPr/>
                    <a:lstStyle/>
                    <a:p>
                      <a:pPr algn="l"/>
                      <a:r>
                        <a:rPr lang="en-US" sz="1400" b="0" i="0" u="none" strike="noStrike" kern="1200">
                          <a:solidFill>
                            <a:schemeClr val="dk1"/>
                          </a:solidFill>
                          <a:effectLst/>
                          <a:latin typeface="+mn-lt"/>
                          <a:ea typeface="+mn-ea"/>
                          <a:cs typeface="+mn-cs"/>
                        </a:rPr>
                        <a:t>Versatile Mounting Tray</a:t>
                      </a:r>
                      <a:endParaRPr lang="en-US" sz="1400"/>
                    </a:p>
                  </a:txBody>
                  <a:tcPr anchor="ctr"/>
                </a:tc>
                <a:tc>
                  <a:txBody>
                    <a:bodyPr/>
                    <a:lstStyle/>
                    <a:p>
                      <a:pPr algn="l"/>
                      <a:r>
                        <a:rPr lang="en-US" sz="1400" b="0" i="0" u="none" strike="noStrike" kern="1200">
                          <a:solidFill>
                            <a:schemeClr val="dk1"/>
                          </a:solidFill>
                          <a:effectLst/>
                          <a:latin typeface="+mn-lt"/>
                          <a:ea typeface="+mn-ea"/>
                          <a:cs typeface="+mn-cs"/>
                        </a:rPr>
                        <a:t>One, universal part of all systems</a:t>
                      </a:r>
                      <a:endParaRPr lang="en-US" sz="1400"/>
                    </a:p>
                  </a:txBody>
                  <a:tcPr anchor="ctr"/>
                </a:tc>
                <a:extLst>
                  <a:ext uri="{0D108BD9-81ED-4DB2-BD59-A6C34878D82A}">
                    <a16:rowId xmlns:a16="http://schemas.microsoft.com/office/drawing/2014/main" val="2843075391"/>
                  </a:ext>
                </a:extLst>
              </a:tr>
              <a:tr h="370840">
                <a:tc>
                  <a:txBody>
                    <a:bodyPr/>
                    <a:lstStyle/>
                    <a:p>
                      <a:pPr algn="l"/>
                      <a:r>
                        <a:rPr lang="en-US" sz="1400" b="0" i="0" u="none" strike="noStrike" kern="1200">
                          <a:solidFill>
                            <a:schemeClr val="dk1"/>
                          </a:solidFill>
                          <a:effectLst/>
                          <a:latin typeface="+mn-lt"/>
                          <a:ea typeface="+mn-ea"/>
                          <a:cs typeface="+mn-cs"/>
                        </a:rPr>
                        <a:t>Pre-Configured, Adjustable Settings</a:t>
                      </a:r>
                      <a:endParaRPr lang="en-US" sz="1400"/>
                    </a:p>
                  </a:txBody>
                  <a:tcPr anchor="ctr"/>
                </a:tc>
                <a:tc>
                  <a:txBody>
                    <a:bodyPr/>
                    <a:lstStyle/>
                    <a:p>
                      <a:pPr algn="l"/>
                      <a:r>
                        <a:rPr lang="en-US" sz="1400" b="0" i="0" u="none" strike="noStrike" kern="1200">
                          <a:solidFill>
                            <a:schemeClr val="dk1"/>
                          </a:solidFill>
                          <a:effectLst/>
                          <a:latin typeface="+mn-lt"/>
                          <a:ea typeface="+mn-ea"/>
                          <a:cs typeface="+mn-cs"/>
                        </a:rPr>
                        <a:t>Select from OEM pre-sets or customize</a:t>
                      </a:r>
                      <a:endParaRPr lang="en-US" sz="1400"/>
                    </a:p>
                  </a:txBody>
                  <a:tcPr anchor="ctr"/>
                </a:tc>
                <a:extLst>
                  <a:ext uri="{0D108BD9-81ED-4DB2-BD59-A6C34878D82A}">
                    <a16:rowId xmlns:a16="http://schemas.microsoft.com/office/drawing/2014/main" val="760860106"/>
                  </a:ext>
                </a:extLst>
              </a:tr>
              <a:tr h="370840">
                <a:tc>
                  <a:txBody>
                    <a:bodyPr/>
                    <a:lstStyle/>
                    <a:p>
                      <a:pPr algn="l"/>
                      <a:r>
                        <a:rPr lang="en-US" sz="1400" b="0" i="0" u="none" strike="noStrike" kern="1200">
                          <a:solidFill>
                            <a:schemeClr val="dk1"/>
                          </a:solidFill>
                          <a:effectLst/>
                          <a:latin typeface="+mn-lt"/>
                          <a:ea typeface="+mn-ea"/>
                          <a:cs typeface="+mn-cs"/>
                        </a:rPr>
                        <a:t>Test Mode</a:t>
                      </a:r>
                      <a:endParaRPr lang="en-US" sz="1400"/>
                    </a:p>
                  </a:txBody>
                  <a:tcPr anchor="ctr"/>
                </a:tc>
                <a:tc>
                  <a:txBody>
                    <a:bodyPr/>
                    <a:lstStyle/>
                    <a:p>
                      <a:pPr algn="l" rtl="0" fontAlgn="t"/>
                      <a:r>
                        <a:rPr lang="en-US" sz="1400" b="0" i="0" u="none" strike="noStrike" kern="1200">
                          <a:solidFill>
                            <a:schemeClr val="dk1"/>
                          </a:solidFill>
                          <a:effectLst/>
                          <a:latin typeface="+mn-lt"/>
                          <a:ea typeface="+mn-ea"/>
                          <a:cs typeface="+mn-cs"/>
                        </a:rPr>
                        <a:t>Verify operation at any temperature</a:t>
                      </a:r>
                    </a:p>
                  </a:txBody>
                  <a:tcPr anchor="ctr"/>
                </a:tc>
                <a:extLst>
                  <a:ext uri="{0D108BD9-81ED-4DB2-BD59-A6C34878D82A}">
                    <a16:rowId xmlns:a16="http://schemas.microsoft.com/office/drawing/2014/main" val="755633628"/>
                  </a:ext>
                </a:extLst>
              </a:tr>
              <a:tr h="370839">
                <a:tc>
                  <a:txBody>
                    <a:bodyPr/>
                    <a:lstStyle/>
                    <a:p>
                      <a:pPr lvl="0" algn="l">
                        <a:buNone/>
                      </a:pPr>
                      <a:r>
                        <a:rPr lang="en-US" sz="1400" b="0" i="0" u="none" strike="noStrike" kern="1200">
                          <a:solidFill>
                            <a:schemeClr val="dk1"/>
                          </a:solidFill>
                          <a:effectLst/>
                          <a:latin typeface="+mn-lt"/>
                          <a:ea typeface="+mn-ea"/>
                          <a:cs typeface="+mn-cs"/>
                        </a:rPr>
                        <a:t>8x8 Matrix LED Display</a:t>
                      </a:r>
                    </a:p>
                  </a:txBody>
                  <a:tcPr anchor="ctr"/>
                </a:tc>
                <a:tc>
                  <a:txBody>
                    <a:bodyPr/>
                    <a:lstStyle/>
                    <a:p>
                      <a:pPr lvl="0" algn="l">
                        <a:buNone/>
                      </a:pPr>
                      <a:r>
                        <a:rPr lang="en-US" sz="1400" b="0" i="0" u="none" strike="noStrike" kern="1200">
                          <a:solidFill>
                            <a:schemeClr val="dk1"/>
                          </a:solidFill>
                          <a:effectLst/>
                          <a:latin typeface="+mn-lt"/>
                          <a:ea typeface="+mn-ea"/>
                          <a:cs typeface="+mn-cs"/>
                        </a:rPr>
                        <a:t>Immediate, easy visualization of system status and faults</a:t>
                      </a:r>
                    </a:p>
                  </a:txBody>
                  <a:tcPr anchor="ctr"/>
                </a:tc>
                <a:extLst>
                  <a:ext uri="{0D108BD9-81ED-4DB2-BD59-A6C34878D82A}">
                    <a16:rowId xmlns:a16="http://schemas.microsoft.com/office/drawing/2014/main" val="3506858678"/>
                  </a:ext>
                </a:extLst>
              </a:tr>
              <a:tr h="370838">
                <a:tc>
                  <a:txBody>
                    <a:bodyPr/>
                    <a:lstStyle/>
                    <a:p>
                      <a:pPr lvl="0" algn="l">
                        <a:buNone/>
                      </a:pPr>
                      <a:r>
                        <a:rPr lang="en-US" sz="1400" b="0" i="0" u="none" strike="noStrike" kern="1200">
                          <a:solidFill>
                            <a:schemeClr val="dk1"/>
                          </a:solidFill>
                          <a:effectLst/>
                          <a:latin typeface="+mn-lt"/>
                          <a:ea typeface="+mn-ea"/>
                          <a:cs typeface="+mn-cs"/>
                        </a:rPr>
                        <a:t>O/B Reversing Valve</a:t>
                      </a:r>
                    </a:p>
                  </a:txBody>
                  <a:tcPr anchor="ctr"/>
                </a:tc>
                <a:tc>
                  <a:txBody>
                    <a:bodyPr/>
                    <a:lstStyle/>
                    <a:p>
                      <a:pPr lvl="0" algn="l">
                        <a:buNone/>
                      </a:pPr>
                      <a:r>
                        <a:rPr lang="en-US" sz="1400" b="0" i="0" u="none" strike="noStrike" kern="1200">
                          <a:solidFill>
                            <a:schemeClr val="dk1"/>
                          </a:solidFill>
                          <a:effectLst/>
                          <a:latin typeface="+mn-lt"/>
                          <a:ea typeface="+mn-ea"/>
                          <a:cs typeface="+mn-cs"/>
                        </a:rPr>
                        <a:t>Supports energizing in both heating and cooling</a:t>
                      </a:r>
                    </a:p>
                  </a:txBody>
                  <a:tcPr anchor="ctr"/>
                </a:tc>
                <a:extLst>
                  <a:ext uri="{0D108BD9-81ED-4DB2-BD59-A6C34878D82A}">
                    <a16:rowId xmlns:a16="http://schemas.microsoft.com/office/drawing/2014/main" val="2244295217"/>
                  </a:ext>
                </a:extLst>
              </a:tr>
            </a:tbl>
          </a:graphicData>
        </a:graphic>
      </p:graphicFrame>
      <p:sp>
        <p:nvSpPr>
          <p:cNvPr id="8" name="TextBox 7">
            <a:extLst>
              <a:ext uri="{FF2B5EF4-FFF2-40B4-BE49-F238E27FC236}">
                <a16:creationId xmlns:a16="http://schemas.microsoft.com/office/drawing/2014/main" id="{634B0B79-F60A-F24C-9229-2E8DA2960939}"/>
              </a:ext>
            </a:extLst>
          </p:cNvPr>
          <p:cNvSpPr txBox="1"/>
          <p:nvPr/>
        </p:nvSpPr>
        <p:spPr bwMode="auto">
          <a:xfrm>
            <a:off x="455386" y="3947907"/>
            <a:ext cx="4653280" cy="362984"/>
          </a:xfrm>
          <a:prstGeom prst="rect">
            <a:avLst/>
          </a:prstGeom>
          <a:noFill/>
          <a:ln w="9525">
            <a:noFill/>
            <a:miter lim="800000"/>
            <a:headEnd/>
            <a:tailEnd/>
          </a:ln>
        </p:spPr>
        <p:txBody>
          <a:bodyPr wrap="square" rtlCol="0">
            <a:spAutoFit/>
          </a:bodyPr>
          <a:lstStyle/>
          <a:p>
            <a:pPr eaLnBrk="0" hangingPunct="0">
              <a:lnSpc>
                <a:spcPct val="105000"/>
              </a:lnSpc>
            </a:pPr>
            <a:r>
              <a:rPr lang="en-US" b="1"/>
              <a:t>Easy to Install / Service</a:t>
            </a:r>
            <a:endParaRPr lang="en-US" sz="2000"/>
          </a:p>
        </p:txBody>
      </p:sp>
      <p:sp>
        <p:nvSpPr>
          <p:cNvPr id="9" name="TextBox 8">
            <a:extLst>
              <a:ext uri="{FF2B5EF4-FFF2-40B4-BE49-F238E27FC236}">
                <a16:creationId xmlns:a16="http://schemas.microsoft.com/office/drawing/2014/main" id="{0D625EBE-E38A-3F4F-A163-4BCA12C1031C}"/>
              </a:ext>
            </a:extLst>
          </p:cNvPr>
          <p:cNvSpPr txBox="1"/>
          <p:nvPr/>
        </p:nvSpPr>
        <p:spPr bwMode="auto">
          <a:xfrm>
            <a:off x="491163" y="6460808"/>
            <a:ext cx="5483352" cy="272767"/>
          </a:xfrm>
          <a:prstGeom prst="rect">
            <a:avLst/>
          </a:prstGeom>
          <a:noFill/>
          <a:ln w="9525">
            <a:noFill/>
            <a:miter lim="800000"/>
            <a:headEnd/>
            <a:tailEnd/>
          </a:ln>
        </p:spPr>
        <p:txBody>
          <a:bodyPr wrap="square" rtlCol="0">
            <a:spAutoFit/>
          </a:bodyPr>
          <a:lstStyle/>
          <a:p>
            <a:pPr eaLnBrk="0" hangingPunct="0">
              <a:lnSpc>
                <a:spcPct val="105000"/>
              </a:lnSpc>
            </a:pPr>
            <a:r>
              <a:rPr lang="en-US" sz="1200"/>
              <a:t>* Value add for CA Title 24, by locking out AUX heat until below 40°</a:t>
            </a:r>
            <a:endParaRPr lang="en-US" sz="1200">
              <a:hlinkClick r:id="rId2"/>
            </a:endParaRPr>
          </a:p>
        </p:txBody>
      </p:sp>
      <p:pic>
        <p:nvPicPr>
          <p:cNvPr id="11" name="Picture 10">
            <a:extLst>
              <a:ext uri="{FF2B5EF4-FFF2-40B4-BE49-F238E27FC236}">
                <a16:creationId xmlns:a16="http://schemas.microsoft.com/office/drawing/2014/main" id="{C1E64616-44CE-5A44-A8BB-A4B1864897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39114" y="1275969"/>
            <a:ext cx="1221982" cy="1103734"/>
          </a:xfrm>
          <a:prstGeom prst="rect">
            <a:avLst/>
          </a:prstGeom>
        </p:spPr>
      </p:pic>
      <p:sp>
        <p:nvSpPr>
          <p:cNvPr id="12" name="TextBox 11">
            <a:extLst>
              <a:ext uri="{FF2B5EF4-FFF2-40B4-BE49-F238E27FC236}">
                <a16:creationId xmlns:a16="http://schemas.microsoft.com/office/drawing/2014/main" id="{BE0B30B9-98F5-8945-B87E-4F57A0AD3926}"/>
              </a:ext>
            </a:extLst>
          </p:cNvPr>
          <p:cNvSpPr txBox="1"/>
          <p:nvPr/>
        </p:nvSpPr>
        <p:spPr bwMode="auto">
          <a:xfrm>
            <a:off x="6123432" y="6395532"/>
            <a:ext cx="2923032" cy="466666"/>
          </a:xfrm>
          <a:prstGeom prst="rect">
            <a:avLst/>
          </a:prstGeom>
          <a:noFill/>
          <a:ln w="9525">
            <a:noFill/>
            <a:miter lim="800000"/>
            <a:headEnd/>
            <a:tailEnd/>
          </a:ln>
        </p:spPr>
        <p:txBody>
          <a:bodyPr wrap="square" rtlCol="0">
            <a:spAutoFit/>
          </a:bodyPr>
          <a:lstStyle/>
          <a:p>
            <a:pPr eaLnBrk="0" hangingPunct="0">
              <a:lnSpc>
                <a:spcPct val="105000"/>
              </a:lnSpc>
            </a:pPr>
            <a:r>
              <a:rPr lang="en-US" sz="1200"/>
              <a:t>US Patents 9,037,303 • 9,412,328</a:t>
            </a:r>
          </a:p>
          <a:p>
            <a:pPr eaLnBrk="0" hangingPunct="0">
              <a:lnSpc>
                <a:spcPct val="105000"/>
              </a:lnSpc>
            </a:pPr>
            <a:r>
              <a:rPr lang="en-US" sz="1200"/>
              <a:t>9,830,887 • 9,064,345</a:t>
            </a:r>
            <a:endParaRPr lang="en-US" sz="1200">
              <a:hlinkClick r:id="rId2"/>
            </a:endParaRPr>
          </a:p>
        </p:txBody>
      </p:sp>
    </p:spTree>
    <p:extLst>
      <p:ext uri="{BB962C8B-B14F-4D97-AF65-F5344CB8AC3E}">
        <p14:creationId xmlns:p14="http://schemas.microsoft.com/office/powerpoint/2010/main" val="30818381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EFDF-B986-ED46-9AA1-6CB5A439D0A3}"/>
              </a:ext>
            </a:extLst>
          </p:cNvPr>
          <p:cNvSpPr>
            <a:spLocks noGrp="1"/>
          </p:cNvSpPr>
          <p:nvPr>
            <p:ph type="title"/>
          </p:nvPr>
        </p:nvSpPr>
        <p:spPr/>
        <p:txBody>
          <a:bodyPr/>
          <a:lstStyle/>
          <a:p>
            <a:r>
              <a:rPr lang="en-US" b="1"/>
              <a:t>47D01U-843 Competitive Comparison</a:t>
            </a:r>
            <a:endParaRPr lang="en-US"/>
          </a:p>
        </p:txBody>
      </p:sp>
      <p:graphicFrame>
        <p:nvGraphicFramePr>
          <p:cNvPr id="7" name="Table 6">
            <a:extLst>
              <a:ext uri="{FF2B5EF4-FFF2-40B4-BE49-F238E27FC236}">
                <a16:creationId xmlns:a16="http://schemas.microsoft.com/office/drawing/2014/main" id="{62522B35-5860-8944-AA0A-A9465FD5291E}"/>
              </a:ext>
            </a:extLst>
          </p:cNvPr>
          <p:cNvGraphicFramePr>
            <a:graphicFrameLocks noGrp="1"/>
          </p:cNvGraphicFramePr>
          <p:nvPr>
            <p:extLst>
              <p:ext uri="{D42A27DB-BD31-4B8C-83A1-F6EECF244321}">
                <p14:modId xmlns:p14="http://schemas.microsoft.com/office/powerpoint/2010/main" val="1788371781"/>
              </p:ext>
            </p:extLst>
          </p:nvPr>
        </p:nvGraphicFramePr>
        <p:xfrm>
          <a:off x="406400" y="1161091"/>
          <a:ext cx="8343393" cy="5151120"/>
        </p:xfrm>
        <a:graphic>
          <a:graphicData uri="http://schemas.openxmlformats.org/drawingml/2006/table">
            <a:tbl>
              <a:tblPr firstRow="1" bandRow="1">
                <a:tableStyleId>{5C22544A-7EE6-4342-B048-85BDC9FD1C3A}</a:tableStyleId>
              </a:tblPr>
              <a:tblGrid>
                <a:gridCol w="4895065">
                  <a:extLst>
                    <a:ext uri="{9D8B030D-6E8A-4147-A177-3AD203B41FA5}">
                      <a16:colId xmlns:a16="http://schemas.microsoft.com/office/drawing/2014/main" val="3583934253"/>
                    </a:ext>
                  </a:extLst>
                </a:gridCol>
                <a:gridCol w="1520575">
                  <a:extLst>
                    <a:ext uri="{9D8B030D-6E8A-4147-A177-3AD203B41FA5}">
                      <a16:colId xmlns:a16="http://schemas.microsoft.com/office/drawing/2014/main" val="1519247417"/>
                    </a:ext>
                  </a:extLst>
                </a:gridCol>
                <a:gridCol w="1927753">
                  <a:extLst>
                    <a:ext uri="{9D8B030D-6E8A-4147-A177-3AD203B41FA5}">
                      <a16:colId xmlns:a16="http://schemas.microsoft.com/office/drawing/2014/main" val="1038904073"/>
                    </a:ext>
                  </a:extLst>
                </a:gridCol>
              </a:tblGrid>
              <a:tr h="290792">
                <a:tc>
                  <a:txBody>
                    <a:bodyPr/>
                    <a:lstStyle/>
                    <a:p>
                      <a:r>
                        <a:rPr lang="en-US" sz="1400" b="0" i="0" u="none" strike="noStrike" kern="1200">
                          <a:solidFill>
                            <a:schemeClr val="lt1"/>
                          </a:solidFill>
                          <a:effectLst/>
                          <a:latin typeface="+mn-lt"/>
                          <a:ea typeface="+mn-ea"/>
                          <a:cs typeface="+mn-cs"/>
                        </a:rPr>
                        <a:t>Feature</a:t>
                      </a:r>
                      <a:endParaRPr lang="en-US" sz="1400"/>
                    </a:p>
                  </a:txBody>
                  <a:tcPr anchor="ctr"/>
                </a:tc>
                <a:tc>
                  <a:txBody>
                    <a:bodyPr/>
                    <a:lstStyle/>
                    <a:p>
                      <a:pPr rtl="0"/>
                      <a:r>
                        <a:rPr lang="en-US" sz="1400" b="0" i="0" u="none" strike="noStrike" kern="1200">
                          <a:solidFill>
                            <a:schemeClr val="lt1"/>
                          </a:solidFill>
                          <a:effectLst/>
                          <a:latin typeface="+mn-lt"/>
                          <a:ea typeface="+mn-ea"/>
                          <a:cs typeface="+mn-cs"/>
                        </a:rPr>
                        <a:t>White-Rodgers</a:t>
                      </a:r>
                    </a:p>
                    <a:p>
                      <a:pPr rtl="0"/>
                      <a:r>
                        <a:rPr lang="en-US" sz="1400" b="0" i="0" u="none" strike="noStrike" kern="1200">
                          <a:solidFill>
                            <a:schemeClr val="lt1"/>
                          </a:solidFill>
                          <a:effectLst/>
                          <a:latin typeface="+mn-lt"/>
                          <a:ea typeface="+mn-ea"/>
                          <a:cs typeface="+mn-cs"/>
                        </a:rPr>
                        <a:t>47D01U-843</a:t>
                      </a:r>
                    </a:p>
                  </a:txBody>
                  <a:tcPr anchor="ctr"/>
                </a:tc>
                <a:tc>
                  <a:txBody>
                    <a:bodyPr/>
                    <a:lstStyle/>
                    <a:p>
                      <a:r>
                        <a:rPr lang="en-US" sz="1400" b="0" i="0" u="none" strike="noStrike" kern="1200">
                          <a:solidFill>
                            <a:schemeClr val="lt1"/>
                          </a:solidFill>
                          <a:effectLst/>
                          <a:latin typeface="+mn-lt"/>
                          <a:ea typeface="+mn-ea"/>
                          <a:cs typeface="+mn-cs"/>
                        </a:rPr>
                        <a:t>Brand X DB7110U</a:t>
                      </a:r>
                      <a:endParaRPr lang="en-US" sz="1400"/>
                    </a:p>
                  </a:txBody>
                  <a:tcPr anchor="ctr"/>
                </a:tc>
                <a:extLst>
                  <a:ext uri="{0D108BD9-81ED-4DB2-BD59-A6C34878D82A}">
                    <a16:rowId xmlns:a16="http://schemas.microsoft.com/office/drawing/2014/main" val="882303046"/>
                  </a:ext>
                </a:extLst>
              </a:tr>
              <a:tr h="290792">
                <a:tc>
                  <a:txBody>
                    <a:bodyPr/>
                    <a:lstStyle/>
                    <a:p>
                      <a:r>
                        <a:rPr lang="en-US" sz="1400" b="0" i="0" u="none" strike="noStrike" kern="1200">
                          <a:solidFill>
                            <a:schemeClr val="dk1"/>
                          </a:solidFill>
                          <a:effectLst/>
                          <a:latin typeface="+mn-lt"/>
                          <a:ea typeface="+mn-ea"/>
                          <a:cs typeface="+mn-cs"/>
                        </a:rPr>
                        <a:t>Board Cross References</a:t>
                      </a:r>
                      <a:endParaRPr lang="en-US" sz="1400"/>
                    </a:p>
                  </a:txBody>
                  <a:tcPr/>
                </a:tc>
                <a:tc>
                  <a:txBody>
                    <a:bodyPr/>
                    <a:lstStyle/>
                    <a:p>
                      <a:pPr algn="ctr"/>
                      <a:r>
                        <a:rPr lang="en-US" sz="1400" b="0" i="0" u="none" strike="noStrike" kern="1200">
                          <a:solidFill>
                            <a:schemeClr val="dk1"/>
                          </a:solidFill>
                          <a:effectLst/>
                          <a:latin typeface="+mn-lt"/>
                          <a:ea typeface="+mn-ea"/>
                          <a:cs typeface="+mn-cs"/>
                        </a:rPr>
                        <a:t>430+</a:t>
                      </a:r>
                      <a:endParaRPr lang="en-US" sz="1400"/>
                    </a:p>
                  </a:txBody>
                  <a:tcPr/>
                </a:tc>
                <a:tc>
                  <a:txBody>
                    <a:bodyPr/>
                    <a:lstStyle/>
                    <a:p>
                      <a:pPr algn="ctr"/>
                      <a:r>
                        <a:rPr lang="en-US" sz="1400" b="0" i="0" u="none" strike="noStrike" kern="1200">
                          <a:solidFill>
                            <a:schemeClr val="dk1"/>
                          </a:solidFill>
                          <a:effectLst/>
                          <a:latin typeface="+mn-lt"/>
                          <a:ea typeface="+mn-ea"/>
                          <a:cs typeface="+mn-cs"/>
                        </a:rPr>
                        <a:t>260</a:t>
                      </a:r>
                      <a:endParaRPr lang="en-US" sz="1400"/>
                    </a:p>
                  </a:txBody>
                  <a:tcPr anchor="ctr"/>
                </a:tc>
                <a:extLst>
                  <a:ext uri="{0D108BD9-81ED-4DB2-BD59-A6C34878D82A}">
                    <a16:rowId xmlns:a16="http://schemas.microsoft.com/office/drawing/2014/main" val="3274243627"/>
                  </a:ext>
                </a:extLst>
              </a:tr>
              <a:tr h="290792">
                <a:tc>
                  <a:txBody>
                    <a:bodyPr/>
                    <a:lstStyle/>
                    <a:p>
                      <a:r>
                        <a:rPr lang="en-US" sz="1400" b="0" i="0" u="none" strike="noStrike" kern="1200">
                          <a:solidFill>
                            <a:schemeClr val="dk1"/>
                          </a:solidFill>
                          <a:effectLst/>
                          <a:latin typeface="+mn-lt"/>
                          <a:ea typeface="+mn-ea"/>
                          <a:cs typeface="+mn-cs"/>
                        </a:rPr>
                        <a:t>Readable Display</a:t>
                      </a:r>
                      <a:endParaRPr lang="en-US" sz="1400"/>
                    </a:p>
                  </a:txBody>
                  <a:tcPr/>
                </a:tc>
                <a:tc>
                  <a:txBody>
                    <a:bodyPr/>
                    <a:lstStyle/>
                    <a:p>
                      <a:pPr algn="ctr"/>
                      <a:r>
                        <a:rPr lang="en-US" sz="1400" b="0" i="0" u="none" strike="noStrike" kern="1200">
                          <a:solidFill>
                            <a:schemeClr val="dk1"/>
                          </a:solidFill>
                          <a:effectLst/>
                          <a:latin typeface="+mn-lt"/>
                          <a:ea typeface="+mn-ea"/>
                          <a:cs typeface="+mn-cs"/>
                        </a:rPr>
                        <a:t>8x8 Matrix</a:t>
                      </a:r>
                      <a:endParaRPr lang="en-US"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dk1"/>
                          </a:solidFill>
                          <a:effectLst/>
                          <a:latin typeface="+mn-lt"/>
                          <a:ea typeface="+mn-ea"/>
                          <a:cs typeface="+mn-cs"/>
                        </a:rPr>
                        <a:t>4x7 Segmented LED</a:t>
                      </a:r>
                      <a:endParaRPr lang="en-US" sz="1400"/>
                    </a:p>
                  </a:txBody>
                  <a:tcPr anchor="ctr"/>
                </a:tc>
                <a:extLst>
                  <a:ext uri="{0D108BD9-81ED-4DB2-BD59-A6C34878D82A}">
                    <a16:rowId xmlns:a16="http://schemas.microsoft.com/office/drawing/2014/main" val="2064667426"/>
                  </a:ext>
                </a:extLst>
              </a:tr>
              <a:tr h="290792">
                <a:tc>
                  <a:txBody>
                    <a:bodyPr/>
                    <a:lstStyle/>
                    <a:p>
                      <a:r>
                        <a:rPr lang="en-US" sz="1400" b="0" i="0" u="none" strike="noStrike" kern="1200">
                          <a:solidFill>
                            <a:schemeClr val="dk1"/>
                          </a:solidFill>
                          <a:effectLst/>
                          <a:latin typeface="+mn-lt"/>
                          <a:ea typeface="+mn-ea"/>
                          <a:cs typeface="+mn-cs"/>
                        </a:rPr>
                        <a:t>Multi-position Display can be rotated in settings</a:t>
                      </a:r>
                      <a:endParaRPr lang="en-US" sz="1400"/>
                    </a:p>
                  </a:txBody>
                  <a:tcPr/>
                </a:tc>
                <a:tc>
                  <a:txBody>
                    <a:bodyPr/>
                    <a:lstStyle/>
                    <a:p>
                      <a:pPr algn="ctr"/>
                      <a:endParaRPr lang="en-US" sz="1200"/>
                    </a:p>
                  </a:txBody>
                  <a:tcPr/>
                </a:tc>
                <a:tc>
                  <a:txBody>
                    <a:bodyPr/>
                    <a:lstStyle/>
                    <a:p>
                      <a:pPr algn="ctr"/>
                      <a:r>
                        <a:rPr lang="en-US" sz="1400"/>
                        <a:t>X</a:t>
                      </a:r>
                    </a:p>
                  </a:txBody>
                  <a:tcPr anchor="ctr"/>
                </a:tc>
                <a:extLst>
                  <a:ext uri="{0D108BD9-81ED-4DB2-BD59-A6C34878D82A}">
                    <a16:rowId xmlns:a16="http://schemas.microsoft.com/office/drawing/2014/main" val="2892849929"/>
                  </a:ext>
                </a:extLst>
              </a:tr>
              <a:tr h="290792">
                <a:tc>
                  <a:txBody>
                    <a:bodyPr/>
                    <a:lstStyle/>
                    <a:p>
                      <a:r>
                        <a:rPr lang="en-US" sz="1400" b="0" i="0" u="none" strike="noStrike" kern="1200">
                          <a:solidFill>
                            <a:schemeClr val="dk1"/>
                          </a:solidFill>
                          <a:effectLst/>
                          <a:latin typeface="+mn-lt"/>
                          <a:ea typeface="+mn-ea"/>
                          <a:cs typeface="+mn-cs"/>
                        </a:rPr>
                        <a:t>Display Shows Status &amp; Fault Codes, has Fault recall</a:t>
                      </a:r>
                      <a:endParaRPr lang="en-US" sz="1400"/>
                    </a:p>
                  </a:txBody>
                  <a:tcPr/>
                </a:tc>
                <a:tc>
                  <a:txBody>
                    <a:bodyPr/>
                    <a:lstStyle/>
                    <a:p>
                      <a:pPr algn="ctr"/>
                      <a:endParaRPr lang="en-US" sz="1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p>
                  </a:txBody>
                  <a:tcPr anchor="ctr"/>
                </a:tc>
                <a:extLst>
                  <a:ext uri="{0D108BD9-81ED-4DB2-BD59-A6C34878D82A}">
                    <a16:rowId xmlns:a16="http://schemas.microsoft.com/office/drawing/2014/main" val="231039364"/>
                  </a:ext>
                </a:extLst>
              </a:tr>
              <a:tr h="290792">
                <a:tc>
                  <a:txBody>
                    <a:bodyPr/>
                    <a:lstStyle/>
                    <a:p>
                      <a:r>
                        <a:rPr lang="en-US" sz="1400" b="0" i="0" u="none" strike="noStrike" kern="1200">
                          <a:solidFill>
                            <a:schemeClr val="dk1"/>
                          </a:solidFill>
                          <a:effectLst/>
                          <a:latin typeface="+mn-lt"/>
                          <a:ea typeface="+mn-ea"/>
                          <a:cs typeface="+mn-cs"/>
                        </a:rPr>
                        <a:t>Set-up / Fault Code Label for quick reference </a:t>
                      </a:r>
                      <a:endParaRPr lang="en-US" sz="1400"/>
                    </a:p>
                  </a:txBody>
                  <a:tcPr/>
                </a:tc>
                <a:tc>
                  <a:txBody>
                    <a:bodyPr/>
                    <a:lstStyle/>
                    <a:p>
                      <a:pPr algn="ctr"/>
                      <a:endParaRPr lang="en-US" sz="1200"/>
                    </a:p>
                  </a:txBody>
                  <a:tcPr/>
                </a:tc>
                <a:tc>
                  <a:txBody>
                    <a:bodyPr/>
                    <a:lstStyle/>
                    <a:p>
                      <a:pPr algn="ctr"/>
                      <a:r>
                        <a:rPr lang="en-US" sz="1400"/>
                        <a:t>X</a:t>
                      </a:r>
                    </a:p>
                  </a:txBody>
                  <a:tcPr anchor="ctr"/>
                </a:tc>
                <a:extLst>
                  <a:ext uri="{0D108BD9-81ED-4DB2-BD59-A6C34878D82A}">
                    <a16:rowId xmlns:a16="http://schemas.microsoft.com/office/drawing/2014/main" val="3860373670"/>
                  </a:ext>
                </a:extLst>
              </a:tr>
              <a:tr h="290792">
                <a:tc>
                  <a:txBody>
                    <a:bodyPr/>
                    <a:lstStyle/>
                    <a:p>
                      <a:r>
                        <a:rPr lang="en-US" sz="1400" b="0" i="0" u="none" strike="noStrike" kern="1200">
                          <a:solidFill>
                            <a:schemeClr val="dk1"/>
                          </a:solidFill>
                          <a:effectLst/>
                          <a:latin typeface="+mn-lt"/>
                          <a:ea typeface="+mn-ea"/>
                          <a:cs typeface="+mn-cs"/>
                        </a:rPr>
                        <a:t>Select from OEM pre-sets to match factory</a:t>
                      </a:r>
                      <a:endParaRPr lang="en-US" sz="1400"/>
                    </a:p>
                  </a:txBody>
                  <a:tcPr/>
                </a:tc>
                <a:tc>
                  <a:txBody>
                    <a:bodyPr/>
                    <a:lstStyle/>
                    <a:p>
                      <a:pPr algn="ctr"/>
                      <a:endParaRPr lang="en-US" sz="1200"/>
                    </a:p>
                  </a:txBody>
                  <a:tcPr/>
                </a:tc>
                <a:tc>
                  <a:txBody>
                    <a:bodyPr/>
                    <a:lstStyle/>
                    <a:p>
                      <a:pPr algn="ctr"/>
                      <a:r>
                        <a:rPr lang="en-US" sz="1400"/>
                        <a:t>X</a:t>
                      </a:r>
                    </a:p>
                  </a:txBody>
                  <a:tcPr anchor="ctr"/>
                </a:tc>
                <a:extLst>
                  <a:ext uri="{0D108BD9-81ED-4DB2-BD59-A6C34878D82A}">
                    <a16:rowId xmlns:a16="http://schemas.microsoft.com/office/drawing/2014/main" val="4249701310"/>
                  </a:ext>
                </a:extLst>
              </a:tr>
              <a:tr h="290792">
                <a:tc>
                  <a:txBody>
                    <a:bodyPr/>
                    <a:lstStyle/>
                    <a:p>
                      <a:r>
                        <a:rPr lang="en-US" sz="1400" b="0" i="0" u="none" strike="noStrike" kern="1200">
                          <a:solidFill>
                            <a:schemeClr val="dk1"/>
                          </a:solidFill>
                          <a:effectLst/>
                          <a:latin typeface="+mn-lt"/>
                          <a:ea typeface="+mn-ea"/>
                          <a:cs typeface="+mn-cs"/>
                        </a:rPr>
                        <a:t>Menu configurable for Demand or Timed Defrost</a:t>
                      </a:r>
                      <a:endParaRPr lang="en-US" sz="1400"/>
                    </a:p>
                  </a:txBody>
                  <a:tcPr/>
                </a:tc>
                <a:tc>
                  <a:txBody>
                    <a:bodyPr/>
                    <a:lstStyle/>
                    <a:p>
                      <a:pPr algn="ctr"/>
                      <a:endParaRPr lang="en-US" sz="1200"/>
                    </a:p>
                  </a:txBody>
                  <a:tcPr/>
                </a:tc>
                <a:tc>
                  <a:txBody>
                    <a:bodyPr/>
                    <a:lstStyle/>
                    <a:p>
                      <a:pPr algn="ctr"/>
                      <a:r>
                        <a:rPr lang="en-US" sz="1200" b="0" i="0" u="none" strike="noStrike" kern="1200">
                          <a:solidFill>
                            <a:schemeClr val="dk1"/>
                          </a:solidFill>
                          <a:effectLst/>
                          <a:latin typeface="+mn-lt"/>
                          <a:ea typeface="+mn-ea"/>
                          <a:cs typeface="+mn-cs"/>
                        </a:rPr>
                        <a:t>       (Demand-enabled)</a:t>
                      </a:r>
                      <a:endParaRPr lang="en-US" sz="1200"/>
                    </a:p>
                  </a:txBody>
                  <a:tcPr anchor="ctr"/>
                </a:tc>
                <a:extLst>
                  <a:ext uri="{0D108BD9-81ED-4DB2-BD59-A6C34878D82A}">
                    <a16:rowId xmlns:a16="http://schemas.microsoft.com/office/drawing/2014/main" val="182651997"/>
                  </a:ext>
                </a:extLst>
              </a:tr>
              <a:tr h="290792">
                <a:tc>
                  <a:txBody>
                    <a:bodyPr/>
                    <a:lstStyle/>
                    <a:p>
                      <a:r>
                        <a:rPr lang="en-US" sz="1400" b="0" i="0" u="none" strike="noStrike" kern="1200">
                          <a:solidFill>
                            <a:schemeClr val="dk1"/>
                          </a:solidFill>
                          <a:effectLst/>
                          <a:latin typeface="+mn-lt"/>
                          <a:ea typeface="+mn-ea"/>
                          <a:cs typeface="+mn-cs"/>
                        </a:rPr>
                        <a:t>Menu configurable for Pressure Switch enable/disable</a:t>
                      </a:r>
                      <a:endParaRPr lang="en-US" sz="1400"/>
                    </a:p>
                  </a:txBody>
                  <a:tcPr/>
                </a:tc>
                <a:tc>
                  <a:txBody>
                    <a:bodyPr/>
                    <a:lstStyle/>
                    <a:p>
                      <a:pPr algn="ctr"/>
                      <a:endParaRPr lang="en-US" sz="1200"/>
                    </a:p>
                  </a:txBody>
                  <a:tcPr/>
                </a:tc>
                <a:tc>
                  <a:txBody>
                    <a:bodyPr/>
                    <a:lstStyle/>
                    <a:p>
                      <a:pPr algn="ctr"/>
                      <a:r>
                        <a:rPr lang="en-US" sz="1200" b="0" i="0" u="none" strike="noStrike" kern="1200">
                          <a:solidFill>
                            <a:schemeClr val="dk1"/>
                          </a:solidFill>
                          <a:effectLst/>
                          <a:latin typeface="+mn-lt"/>
                          <a:ea typeface="+mn-ea"/>
                          <a:cs typeface="+mn-cs"/>
                        </a:rPr>
                        <a:t>X (non-supplied jumpers required)</a:t>
                      </a:r>
                      <a:endParaRPr lang="en-US" sz="1200"/>
                    </a:p>
                  </a:txBody>
                  <a:tcPr anchor="ctr"/>
                </a:tc>
                <a:extLst>
                  <a:ext uri="{0D108BD9-81ED-4DB2-BD59-A6C34878D82A}">
                    <a16:rowId xmlns:a16="http://schemas.microsoft.com/office/drawing/2014/main" val="1674320623"/>
                  </a:ext>
                </a:extLst>
              </a:tr>
              <a:tr h="381074">
                <a:tc>
                  <a:txBody>
                    <a:bodyPr/>
                    <a:lstStyle/>
                    <a:p>
                      <a:r>
                        <a:rPr lang="en-US" sz="1400" b="0" i="0" u="none" strike="noStrike" kern="1200">
                          <a:solidFill>
                            <a:schemeClr val="dk1"/>
                          </a:solidFill>
                          <a:effectLst/>
                          <a:latin typeface="+mn-lt"/>
                          <a:ea typeface="+mn-ea"/>
                          <a:cs typeface="+mn-cs"/>
                        </a:rPr>
                        <a:t>Auxiliary Heat &amp; Compressor Lockout can be used in Demand &amp; Timed Defrost</a:t>
                      </a:r>
                      <a:endParaRPr lang="en-US" sz="1400"/>
                    </a:p>
                  </a:txBody>
                  <a:tcPr/>
                </a:tc>
                <a:tc>
                  <a:txBody>
                    <a:bodyPr/>
                    <a:lstStyle/>
                    <a:p>
                      <a:pPr algn="ctr"/>
                      <a:endParaRPr lang="en-US" sz="1200"/>
                    </a:p>
                  </a:txBody>
                  <a:tcPr/>
                </a:tc>
                <a:tc>
                  <a:txBody>
                    <a:bodyPr/>
                    <a:lstStyle/>
                    <a:p>
                      <a:pPr algn="ctr"/>
                      <a:r>
                        <a:rPr lang="en-US" sz="1200" b="0" i="0" u="none" strike="noStrike" kern="1200">
                          <a:solidFill>
                            <a:schemeClr val="dk1"/>
                          </a:solidFill>
                          <a:effectLst/>
                          <a:latin typeface="+mn-lt"/>
                          <a:ea typeface="+mn-ea"/>
                          <a:cs typeface="+mn-cs"/>
                        </a:rPr>
                        <a:t>X (demand only)</a:t>
                      </a:r>
                      <a:endParaRPr lang="en-US" sz="1200"/>
                    </a:p>
                  </a:txBody>
                  <a:tcPr anchor="ctr"/>
                </a:tc>
                <a:extLst>
                  <a:ext uri="{0D108BD9-81ED-4DB2-BD59-A6C34878D82A}">
                    <a16:rowId xmlns:a16="http://schemas.microsoft.com/office/drawing/2014/main" val="3600615207"/>
                  </a:ext>
                </a:extLst>
              </a:tr>
              <a:tr h="290792">
                <a:tc>
                  <a:txBody>
                    <a:bodyPr/>
                    <a:lstStyle/>
                    <a:p>
                      <a:r>
                        <a:rPr lang="en-US" sz="1400" b="0" i="0" u="none" strike="noStrike" kern="1200">
                          <a:solidFill>
                            <a:schemeClr val="dk1"/>
                          </a:solidFill>
                          <a:effectLst/>
                          <a:latin typeface="+mn-lt"/>
                          <a:ea typeface="+mn-ea"/>
                          <a:cs typeface="+mn-cs"/>
                        </a:rPr>
                        <a:t>Wiring flags supplied for wiring ID installation ease</a:t>
                      </a:r>
                      <a:endParaRPr lang="en-US" sz="1400"/>
                    </a:p>
                  </a:txBody>
                  <a:tcPr/>
                </a:tc>
                <a:tc>
                  <a:txBody>
                    <a:bodyPr/>
                    <a:lstStyle/>
                    <a:p>
                      <a:pPr algn="ctr"/>
                      <a:endParaRPr lang="en-US" sz="1200"/>
                    </a:p>
                  </a:txBody>
                  <a:tcPr/>
                </a:tc>
                <a:tc>
                  <a:txBody>
                    <a:bodyPr/>
                    <a:lstStyle/>
                    <a:p>
                      <a:pPr algn="ctr"/>
                      <a:r>
                        <a:rPr lang="en-US" sz="1400"/>
                        <a:t>X</a:t>
                      </a:r>
                    </a:p>
                  </a:txBody>
                  <a:tcPr anchor="ctr"/>
                </a:tc>
                <a:extLst>
                  <a:ext uri="{0D108BD9-81ED-4DB2-BD59-A6C34878D82A}">
                    <a16:rowId xmlns:a16="http://schemas.microsoft.com/office/drawing/2014/main" val="385156788"/>
                  </a:ext>
                </a:extLst>
              </a:tr>
              <a:tr h="290792">
                <a:tc>
                  <a:txBody>
                    <a:bodyPr/>
                    <a:lstStyle/>
                    <a:p>
                      <a:r>
                        <a:rPr lang="en-US" sz="1400" b="0" i="0" u="none" strike="noStrike" kern="1200">
                          <a:solidFill>
                            <a:schemeClr val="dk1"/>
                          </a:solidFill>
                          <a:effectLst/>
                          <a:latin typeface="+mn-lt"/>
                          <a:ea typeface="+mn-ea"/>
                          <a:cs typeface="+mn-cs"/>
                        </a:rPr>
                        <a:t>Reversing Valve delay for quieter Defrost</a:t>
                      </a:r>
                      <a:endParaRPr lang="en-US" sz="1400"/>
                    </a:p>
                  </a:txBody>
                  <a:tcPr/>
                </a:tc>
                <a:tc>
                  <a:txBody>
                    <a:bodyPr/>
                    <a:lstStyle/>
                    <a:p>
                      <a:pPr algn="ctr"/>
                      <a:endParaRPr lang="en-US" sz="1200"/>
                    </a:p>
                  </a:txBody>
                  <a:tcPr/>
                </a:tc>
                <a:tc>
                  <a:txBody>
                    <a:bodyPr/>
                    <a:lstStyle/>
                    <a:p>
                      <a:pPr algn="ctr"/>
                      <a:endParaRPr lang="en-US" sz="1200"/>
                    </a:p>
                  </a:txBody>
                  <a:tcPr anchor="ctr"/>
                </a:tc>
                <a:extLst>
                  <a:ext uri="{0D108BD9-81ED-4DB2-BD59-A6C34878D82A}">
                    <a16:rowId xmlns:a16="http://schemas.microsoft.com/office/drawing/2014/main" val="279441363"/>
                  </a:ext>
                </a:extLst>
              </a:tr>
              <a:tr h="290792">
                <a:tc>
                  <a:txBody>
                    <a:bodyPr/>
                    <a:lstStyle/>
                    <a:p>
                      <a:r>
                        <a:rPr lang="en-US" sz="1400" b="0" i="0" u="none" strike="noStrike" kern="1200">
                          <a:solidFill>
                            <a:schemeClr val="dk1"/>
                          </a:solidFill>
                          <a:effectLst/>
                          <a:latin typeface="+mn-lt"/>
                          <a:ea typeface="+mn-ea"/>
                          <a:cs typeface="+mn-cs"/>
                        </a:rPr>
                        <a:t>Menu Config “O” or “B” Reversing Valve</a:t>
                      </a:r>
                      <a:endParaRPr lang="en-US" sz="1400"/>
                    </a:p>
                  </a:txBody>
                  <a:tcPr/>
                </a:tc>
                <a:tc>
                  <a:txBody>
                    <a:bodyPr/>
                    <a:lstStyle/>
                    <a:p>
                      <a:pPr algn="ctr"/>
                      <a:endParaRPr lang="en-US" sz="1200"/>
                    </a:p>
                  </a:txBody>
                  <a:tcPr/>
                </a:tc>
                <a:tc>
                  <a:txBody>
                    <a:bodyPr/>
                    <a:lstStyle/>
                    <a:p>
                      <a:pPr algn="ctr"/>
                      <a:endParaRPr lang="en-US" sz="1200"/>
                    </a:p>
                  </a:txBody>
                  <a:tcPr anchor="ctr"/>
                </a:tc>
                <a:extLst>
                  <a:ext uri="{0D108BD9-81ED-4DB2-BD59-A6C34878D82A}">
                    <a16:rowId xmlns:a16="http://schemas.microsoft.com/office/drawing/2014/main" val="3255910805"/>
                  </a:ext>
                </a:extLst>
              </a:tr>
              <a:tr h="290792">
                <a:tc>
                  <a:txBody>
                    <a:bodyPr/>
                    <a:lstStyle/>
                    <a:p>
                      <a:r>
                        <a:rPr lang="en-US" sz="1400" b="0" i="0" u="none" strike="noStrike" kern="1200">
                          <a:solidFill>
                            <a:schemeClr val="dk1"/>
                          </a:solidFill>
                          <a:effectLst/>
                          <a:latin typeface="+mn-lt"/>
                          <a:ea typeface="+mn-ea"/>
                          <a:cs typeface="+mn-cs"/>
                        </a:rPr>
                        <a:t>Air and coil sensors</a:t>
                      </a:r>
                      <a:endParaRPr lang="en-US" sz="1400"/>
                    </a:p>
                  </a:txBody>
                  <a:tcPr/>
                </a:tc>
                <a:tc>
                  <a:txBody>
                    <a:bodyPr/>
                    <a:lstStyle/>
                    <a:p>
                      <a:pPr algn="ctr"/>
                      <a:endParaRPr lang="en-US" sz="1200"/>
                    </a:p>
                  </a:txBody>
                  <a:tcPr/>
                </a:tc>
                <a:tc>
                  <a:txBody>
                    <a:bodyPr/>
                    <a:lstStyle/>
                    <a:p>
                      <a:pPr algn="ctr"/>
                      <a:endParaRPr lang="en-US" sz="1200"/>
                    </a:p>
                  </a:txBody>
                  <a:tcPr anchor="ctr"/>
                </a:tc>
                <a:extLst>
                  <a:ext uri="{0D108BD9-81ED-4DB2-BD59-A6C34878D82A}">
                    <a16:rowId xmlns:a16="http://schemas.microsoft.com/office/drawing/2014/main" val="3497188289"/>
                  </a:ext>
                </a:extLst>
              </a:tr>
              <a:tr h="290792">
                <a:tc>
                  <a:txBody>
                    <a:bodyPr/>
                    <a:lstStyle/>
                    <a:p>
                      <a:r>
                        <a:rPr lang="en-US" sz="1400" b="0" i="0" u="none" strike="noStrike" kern="1200">
                          <a:solidFill>
                            <a:schemeClr val="dk1"/>
                          </a:solidFill>
                          <a:effectLst/>
                          <a:latin typeface="+mn-lt"/>
                          <a:ea typeface="+mn-ea"/>
                          <a:cs typeface="+mn-cs"/>
                        </a:rPr>
                        <a:t>Strain-proof sensor connectors</a:t>
                      </a:r>
                      <a:endParaRPr lang="en-US" sz="1400"/>
                    </a:p>
                  </a:txBody>
                  <a:tcPr/>
                </a:tc>
                <a:tc>
                  <a:txBody>
                    <a:bodyPr/>
                    <a:lstStyle/>
                    <a:p>
                      <a:pPr algn="ctr"/>
                      <a:endParaRPr lang="en-US" sz="1200"/>
                    </a:p>
                  </a:txBody>
                  <a:tcPr/>
                </a:tc>
                <a:tc>
                  <a:txBody>
                    <a:bodyPr/>
                    <a:lstStyle/>
                    <a:p>
                      <a:pPr algn="ctr"/>
                      <a:r>
                        <a:rPr lang="en-US" sz="1400"/>
                        <a:t>X</a:t>
                      </a:r>
                    </a:p>
                  </a:txBody>
                  <a:tcPr anchor="ctr"/>
                </a:tc>
                <a:extLst>
                  <a:ext uri="{0D108BD9-81ED-4DB2-BD59-A6C34878D82A}">
                    <a16:rowId xmlns:a16="http://schemas.microsoft.com/office/drawing/2014/main" val="1490612416"/>
                  </a:ext>
                </a:extLst>
              </a:tr>
            </a:tbl>
          </a:graphicData>
        </a:graphic>
      </p:graphicFrame>
      <p:pic>
        <p:nvPicPr>
          <p:cNvPr id="4" name="Picture 3" descr="A picture containing drawing&#10;&#10;Description automatically generated">
            <a:extLst>
              <a:ext uri="{FF2B5EF4-FFF2-40B4-BE49-F238E27FC236}">
                <a16:creationId xmlns:a16="http://schemas.microsoft.com/office/drawing/2014/main" id="{69A9FC8E-303B-D84B-8C1E-4554DF1C31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9" y="2333463"/>
            <a:ext cx="171343" cy="19276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78F86E9-6056-604E-9C2C-50B8F95E3D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9" y="2635679"/>
            <a:ext cx="171343" cy="19276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057F66F-0907-8D40-BF09-F1E08A098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9" y="2961143"/>
            <a:ext cx="171343" cy="19276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4FAAA68-051E-7F43-8551-C26DA96147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9" y="3232364"/>
            <a:ext cx="171343" cy="19276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21B34050-5FEC-7B41-B7D1-FBAC2B47EE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8" y="3933180"/>
            <a:ext cx="171343" cy="19276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F9602555-4EDA-7547-82BD-866A99558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8" y="3565787"/>
            <a:ext cx="171343" cy="19276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4C895270-1296-3B4C-940B-C7AEC413B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9" y="4455207"/>
            <a:ext cx="171343" cy="192761"/>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1CFD817-FBC1-754B-8BA0-2F59C0FE0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9" y="4842861"/>
            <a:ext cx="171343" cy="19276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555CA478-21BC-C34B-A284-41227D1E5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8" y="5156023"/>
            <a:ext cx="171343" cy="192761"/>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95DF9862-4513-434C-AF70-6BF970DAF6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8" y="5433609"/>
            <a:ext cx="171343" cy="192761"/>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33C80732-5C4F-8D4F-885A-E9C5FE25AE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8" y="5752016"/>
            <a:ext cx="171343" cy="192761"/>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93AC08FA-2719-F24C-A43D-B5FCE1E7BF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988" y="6054095"/>
            <a:ext cx="171343" cy="192761"/>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9849A093-CC32-7846-9635-060872188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6638" y="5752016"/>
            <a:ext cx="171343" cy="192761"/>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AC81DDB3-1ABF-7B47-9778-0E9AC5CC5A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0310" y="5433609"/>
            <a:ext cx="171343" cy="192761"/>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3846D76A-08D0-1E48-BFE2-CA4A3A237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6638" y="5156023"/>
            <a:ext cx="171343" cy="192761"/>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ADDB9509-7C67-714E-9D4E-7AC9B2CEB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6638" y="2633257"/>
            <a:ext cx="171343" cy="192761"/>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09E37524-7999-4044-AB0C-596B798C90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5331" y="3572152"/>
            <a:ext cx="171343" cy="192761"/>
          </a:xfrm>
          <a:prstGeom prst="rect">
            <a:avLst/>
          </a:prstGeom>
        </p:spPr>
      </p:pic>
    </p:spTree>
    <p:extLst>
      <p:ext uri="{BB962C8B-B14F-4D97-AF65-F5344CB8AC3E}">
        <p14:creationId xmlns:p14="http://schemas.microsoft.com/office/powerpoint/2010/main" val="35182970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FAB91A-B559-7944-992B-53E0EAA8D4B5}"/>
              </a:ext>
            </a:extLst>
          </p:cNvPr>
          <p:cNvSpPr/>
          <p:nvPr/>
        </p:nvSpPr>
        <p:spPr bwMode="auto">
          <a:xfrm>
            <a:off x="409575" y="5721776"/>
            <a:ext cx="8340217" cy="822862"/>
          </a:xfrm>
          <a:prstGeom prst="rect">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a:extLst>
              <a:ext uri="{FF2B5EF4-FFF2-40B4-BE49-F238E27FC236}">
                <a16:creationId xmlns:a16="http://schemas.microsoft.com/office/drawing/2014/main" id="{744BC800-289A-FC4E-8B0B-8AB9CFDACDA6}"/>
              </a:ext>
            </a:extLst>
          </p:cNvPr>
          <p:cNvSpPr>
            <a:spLocks noGrp="1"/>
          </p:cNvSpPr>
          <p:nvPr>
            <p:ph type="title"/>
          </p:nvPr>
        </p:nvSpPr>
        <p:spPr/>
        <p:txBody>
          <a:bodyPr/>
          <a:lstStyle/>
          <a:p>
            <a:r>
              <a:rPr lang="en-US" b="1"/>
              <a:t>Business Case</a:t>
            </a:r>
            <a:endParaRPr lang="en-US"/>
          </a:p>
        </p:txBody>
      </p:sp>
      <p:sp>
        <p:nvSpPr>
          <p:cNvPr id="3" name="Content Placeholder 2">
            <a:extLst>
              <a:ext uri="{FF2B5EF4-FFF2-40B4-BE49-F238E27FC236}">
                <a16:creationId xmlns:a16="http://schemas.microsoft.com/office/drawing/2014/main" id="{D80F6E67-1164-D445-A4E2-CDDE1EF8E6C3}"/>
              </a:ext>
            </a:extLst>
          </p:cNvPr>
          <p:cNvSpPr>
            <a:spLocks noGrp="1"/>
          </p:cNvSpPr>
          <p:nvPr>
            <p:ph sz="quarter" idx="15"/>
          </p:nvPr>
        </p:nvSpPr>
        <p:spPr>
          <a:xfrm>
            <a:off x="409575" y="1295400"/>
            <a:ext cx="5549436" cy="2133600"/>
          </a:xfrm>
        </p:spPr>
        <p:txBody>
          <a:bodyPr/>
          <a:lstStyle/>
          <a:p>
            <a:pPr marL="0" indent="0">
              <a:buNone/>
            </a:pPr>
            <a:r>
              <a:rPr lang="en-US"/>
              <a:t>Universal Heat Pump Defrost Control offers contractors a unique opportunity to deliver a product with direct savings to their customers. By eliminating wasteful run time from traditional time-based defrost controls, this control offers immediate savings to homeowners, and a great sell-in opportunity to technicians.</a:t>
            </a:r>
          </a:p>
        </p:txBody>
      </p:sp>
      <p:pic>
        <p:nvPicPr>
          <p:cNvPr id="6" name="Picture 5" descr="A person standing next to a window&#10;&#10;Description automatically generated">
            <a:extLst>
              <a:ext uri="{FF2B5EF4-FFF2-40B4-BE49-F238E27FC236}">
                <a16:creationId xmlns:a16="http://schemas.microsoft.com/office/drawing/2014/main" id="{67C9431E-159E-994A-AA84-60A66DF7CB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596" y="1223226"/>
            <a:ext cx="2572196" cy="2277947"/>
          </a:xfrm>
          <a:prstGeom prst="rect">
            <a:avLst/>
          </a:prstGeom>
        </p:spPr>
      </p:pic>
      <p:pic>
        <p:nvPicPr>
          <p:cNvPr id="7" name="Picture 6">
            <a:extLst>
              <a:ext uri="{FF2B5EF4-FFF2-40B4-BE49-F238E27FC236}">
                <a16:creationId xmlns:a16="http://schemas.microsoft.com/office/drawing/2014/main" id="{DAB7A0DF-A999-AA4D-845F-FE2DDAB38A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77596" y="3648748"/>
            <a:ext cx="2572196" cy="1754217"/>
          </a:xfrm>
          <a:prstGeom prst="rect">
            <a:avLst/>
          </a:prstGeom>
        </p:spPr>
      </p:pic>
      <p:graphicFrame>
        <p:nvGraphicFramePr>
          <p:cNvPr id="8" name="Table 7">
            <a:extLst>
              <a:ext uri="{FF2B5EF4-FFF2-40B4-BE49-F238E27FC236}">
                <a16:creationId xmlns:a16="http://schemas.microsoft.com/office/drawing/2014/main" id="{A65C1F1A-1878-EF44-933B-BA71F6C5DA0F}"/>
              </a:ext>
            </a:extLst>
          </p:cNvPr>
          <p:cNvGraphicFramePr>
            <a:graphicFrameLocks noGrp="1"/>
          </p:cNvGraphicFramePr>
          <p:nvPr>
            <p:extLst>
              <p:ext uri="{D42A27DB-BD31-4B8C-83A1-F6EECF244321}">
                <p14:modId xmlns:p14="http://schemas.microsoft.com/office/powerpoint/2010/main" val="3694888801"/>
              </p:ext>
            </p:extLst>
          </p:nvPr>
        </p:nvGraphicFramePr>
        <p:xfrm>
          <a:off x="409575" y="3785727"/>
          <a:ext cx="5549436" cy="1655296"/>
        </p:xfrm>
        <a:graphic>
          <a:graphicData uri="http://schemas.openxmlformats.org/drawingml/2006/table">
            <a:tbl>
              <a:tblPr firstRow="1" bandRow="1">
                <a:tableStyleId>{5C22544A-7EE6-4342-B048-85BDC9FD1C3A}</a:tableStyleId>
              </a:tblPr>
              <a:tblGrid>
                <a:gridCol w="1521967">
                  <a:extLst>
                    <a:ext uri="{9D8B030D-6E8A-4147-A177-3AD203B41FA5}">
                      <a16:colId xmlns:a16="http://schemas.microsoft.com/office/drawing/2014/main" val="2245026405"/>
                    </a:ext>
                  </a:extLst>
                </a:gridCol>
                <a:gridCol w="2363056">
                  <a:extLst>
                    <a:ext uri="{9D8B030D-6E8A-4147-A177-3AD203B41FA5}">
                      <a16:colId xmlns:a16="http://schemas.microsoft.com/office/drawing/2014/main" val="2084748740"/>
                    </a:ext>
                  </a:extLst>
                </a:gridCol>
                <a:gridCol w="1664413">
                  <a:extLst>
                    <a:ext uri="{9D8B030D-6E8A-4147-A177-3AD203B41FA5}">
                      <a16:colId xmlns:a16="http://schemas.microsoft.com/office/drawing/2014/main" val="597377536"/>
                    </a:ext>
                  </a:extLst>
                </a:gridCol>
              </a:tblGrid>
              <a:tr h="596294">
                <a:tc>
                  <a:txBody>
                    <a:bodyPr/>
                    <a:lstStyle/>
                    <a:p>
                      <a:pPr rtl="0"/>
                      <a:r>
                        <a:rPr lang="en-US" sz="1400" b="0" i="0" u="none" strike="noStrike" kern="1200">
                          <a:solidFill>
                            <a:schemeClr val="lt1"/>
                          </a:solidFill>
                          <a:effectLst/>
                          <a:latin typeface="+mn-lt"/>
                          <a:ea typeface="+mn-ea"/>
                          <a:cs typeface="+mn-cs"/>
                        </a:rPr>
                        <a:t>25M Units</a:t>
                      </a:r>
                    </a:p>
                    <a:p>
                      <a:pPr rtl="0"/>
                      <a:r>
                        <a:rPr lang="en-US" sz="1400" b="0" i="0" u="none" strike="noStrike" kern="1200">
                          <a:solidFill>
                            <a:schemeClr val="lt1"/>
                          </a:solidFill>
                          <a:effectLst/>
                          <a:latin typeface="+mn-lt"/>
                          <a:ea typeface="+mn-ea"/>
                          <a:cs typeface="+mn-cs"/>
                        </a:rPr>
                        <a:t>Installed Base</a:t>
                      </a:r>
                    </a:p>
                  </a:txBody>
                  <a:tcPr/>
                </a:tc>
                <a:tc>
                  <a:txBody>
                    <a:bodyPr/>
                    <a:lstStyle/>
                    <a:p>
                      <a:r>
                        <a:rPr lang="en-US" sz="1400" b="0" i="0" u="none" strike="noStrike" kern="1200">
                          <a:solidFill>
                            <a:schemeClr val="lt1"/>
                          </a:solidFill>
                          <a:effectLst/>
                          <a:latin typeface="+mn-lt"/>
                          <a:ea typeface="+mn-ea"/>
                          <a:cs typeface="+mn-cs"/>
                        </a:rPr>
                        <a:t>2.9M Units</a:t>
                      </a:r>
                      <a:endParaRPr lang="en-US" sz="1400"/>
                    </a:p>
                  </a:txBody>
                  <a:tcPr/>
                </a:tc>
                <a:tc>
                  <a:txBody>
                    <a:bodyPr/>
                    <a:lstStyle/>
                    <a:p>
                      <a:pPr rtl="0"/>
                      <a:r>
                        <a:rPr lang="en-US" sz="1400" b="0" i="0" u="none" strike="noStrike" kern="1200">
                          <a:solidFill>
                            <a:schemeClr val="lt1"/>
                          </a:solidFill>
                          <a:effectLst/>
                          <a:latin typeface="+mn-lt"/>
                          <a:ea typeface="+mn-ea"/>
                          <a:cs typeface="+mn-cs"/>
                        </a:rPr>
                        <a:t>250K</a:t>
                      </a:r>
                    </a:p>
                    <a:p>
                      <a:pPr rtl="0"/>
                      <a:r>
                        <a:rPr lang="en-US" sz="1400" b="0" i="0" u="none" strike="noStrike" kern="1200">
                          <a:solidFill>
                            <a:schemeClr val="lt1"/>
                          </a:solidFill>
                          <a:effectLst/>
                          <a:latin typeface="+mn-lt"/>
                          <a:ea typeface="+mn-ea"/>
                          <a:cs typeface="+mn-cs"/>
                        </a:rPr>
                        <a:t>Defrost Controls</a:t>
                      </a:r>
                    </a:p>
                  </a:txBody>
                  <a:tcPr/>
                </a:tc>
                <a:extLst>
                  <a:ext uri="{0D108BD9-81ED-4DB2-BD59-A6C34878D82A}">
                    <a16:rowId xmlns:a16="http://schemas.microsoft.com/office/drawing/2014/main" val="4188256011"/>
                  </a:ext>
                </a:extLst>
              </a:tr>
              <a:tr h="1059002">
                <a:tc>
                  <a:txBody>
                    <a:bodyPr/>
                    <a:lstStyle/>
                    <a:p>
                      <a:r>
                        <a:rPr lang="en-US" sz="1400" b="0" i="0" u="none" strike="noStrike" kern="1200">
                          <a:solidFill>
                            <a:schemeClr val="dk1"/>
                          </a:solidFill>
                          <a:effectLst/>
                          <a:latin typeface="+mn-lt"/>
                          <a:ea typeface="+mn-ea"/>
                          <a:cs typeface="+mn-cs"/>
                        </a:rPr>
                        <a:t>Every Unit has a Defrost Control</a:t>
                      </a:r>
                      <a:endParaRPr lang="en-US" sz="1400"/>
                    </a:p>
                  </a:txBody>
                  <a:tcPr/>
                </a:tc>
                <a:tc>
                  <a:txBody>
                    <a:bodyPr/>
                    <a:lstStyle/>
                    <a:p>
                      <a:pPr rtl="0"/>
                      <a:r>
                        <a:rPr lang="en-US" sz="1400" b="0" i="0" u="none" strike="noStrike" kern="1200">
                          <a:solidFill>
                            <a:schemeClr val="dk1"/>
                          </a:solidFill>
                          <a:effectLst/>
                          <a:latin typeface="+mn-lt"/>
                          <a:ea typeface="+mn-ea"/>
                          <a:cs typeface="+mn-cs"/>
                        </a:rPr>
                        <a:t>Heat pump growth market*</a:t>
                      </a:r>
                    </a:p>
                    <a:p>
                      <a:pPr algn="ctr" rtl="0"/>
                      <a:endParaRPr lang="en-US" sz="1000" b="1" i="0" u="none" strike="noStrike" kern="1200">
                        <a:solidFill>
                          <a:schemeClr val="tx1"/>
                        </a:solidFill>
                        <a:effectLst/>
                        <a:latin typeface="+mn-lt"/>
                        <a:ea typeface="+mn-ea"/>
                        <a:cs typeface="+mn-cs"/>
                      </a:endParaRPr>
                    </a:p>
                    <a:p>
                      <a:pPr algn="ctr" rtl="0"/>
                      <a:r>
                        <a:rPr lang="en-US" sz="1800" b="1" i="0" u="none" strike="noStrike" kern="1200">
                          <a:solidFill>
                            <a:schemeClr val="tx1"/>
                          </a:solidFill>
                          <a:effectLst/>
                          <a:latin typeface="+mn-lt"/>
                          <a:ea typeface="+mn-ea"/>
                          <a:cs typeface="+mn-cs"/>
                        </a:rPr>
                        <a:t>     20% in 1997</a:t>
                      </a:r>
                    </a:p>
                    <a:p>
                      <a:pPr algn="ctr" rtl="0"/>
                      <a:r>
                        <a:rPr lang="en-US" sz="1800" b="1" i="0" u="none" strike="noStrike" kern="1200">
                          <a:solidFill>
                            <a:schemeClr val="tx1"/>
                          </a:solidFill>
                          <a:effectLst/>
                          <a:latin typeface="+mn-lt"/>
                          <a:ea typeface="+mn-ea"/>
                          <a:cs typeface="+mn-cs"/>
                        </a:rPr>
                        <a:t>      35% in 2018</a:t>
                      </a:r>
                    </a:p>
                  </a:txBody>
                  <a:tcPr/>
                </a:tc>
                <a:tc>
                  <a:txBody>
                    <a:bodyPr/>
                    <a:lstStyle/>
                    <a:p>
                      <a:r>
                        <a:rPr lang="en-US" sz="1400" b="0" i="0" u="none" strike="noStrike" kern="1200">
                          <a:solidFill>
                            <a:schemeClr val="dk1"/>
                          </a:solidFill>
                          <a:effectLst/>
                          <a:latin typeface="+mn-lt"/>
                          <a:ea typeface="+mn-ea"/>
                          <a:cs typeface="+mn-cs"/>
                        </a:rPr>
                        <a:t>Estimated annual service market</a:t>
                      </a:r>
                      <a:endParaRPr lang="en-US" sz="1400"/>
                    </a:p>
                  </a:txBody>
                  <a:tcPr/>
                </a:tc>
                <a:extLst>
                  <a:ext uri="{0D108BD9-81ED-4DB2-BD59-A6C34878D82A}">
                    <a16:rowId xmlns:a16="http://schemas.microsoft.com/office/drawing/2014/main" val="2796077243"/>
                  </a:ext>
                </a:extLst>
              </a:tr>
            </a:tbl>
          </a:graphicData>
        </a:graphic>
      </p:graphicFrame>
      <p:sp>
        <p:nvSpPr>
          <p:cNvPr id="9" name="TextBox 8">
            <a:extLst>
              <a:ext uri="{FF2B5EF4-FFF2-40B4-BE49-F238E27FC236}">
                <a16:creationId xmlns:a16="http://schemas.microsoft.com/office/drawing/2014/main" id="{C0563899-0A42-A449-94CA-6EBCC526BE4D}"/>
              </a:ext>
            </a:extLst>
          </p:cNvPr>
          <p:cNvSpPr txBox="1"/>
          <p:nvPr/>
        </p:nvSpPr>
        <p:spPr bwMode="auto">
          <a:xfrm>
            <a:off x="347929" y="5441023"/>
            <a:ext cx="5549436" cy="242695"/>
          </a:xfrm>
          <a:prstGeom prst="rect">
            <a:avLst/>
          </a:prstGeom>
          <a:noFill/>
          <a:ln w="9525">
            <a:noFill/>
            <a:miter lim="800000"/>
            <a:headEnd/>
            <a:tailEnd/>
          </a:ln>
        </p:spPr>
        <p:txBody>
          <a:bodyPr wrap="square" rtlCol="0">
            <a:spAutoFit/>
          </a:bodyPr>
          <a:lstStyle/>
          <a:p>
            <a:pPr eaLnBrk="0" hangingPunct="0">
              <a:lnSpc>
                <a:spcPct val="105000"/>
              </a:lnSpc>
            </a:pPr>
            <a:r>
              <a:rPr lang="en-US" sz="1000"/>
              <a:t>*percentage of condensing units that are heat pumps</a:t>
            </a:r>
          </a:p>
        </p:txBody>
      </p:sp>
      <p:sp>
        <p:nvSpPr>
          <p:cNvPr id="10" name="TextBox 9">
            <a:extLst>
              <a:ext uri="{FF2B5EF4-FFF2-40B4-BE49-F238E27FC236}">
                <a16:creationId xmlns:a16="http://schemas.microsoft.com/office/drawing/2014/main" id="{DFB261C3-9B03-4B4C-9E60-2DABA7F83F7E}"/>
              </a:ext>
            </a:extLst>
          </p:cNvPr>
          <p:cNvSpPr txBox="1"/>
          <p:nvPr/>
        </p:nvSpPr>
        <p:spPr bwMode="auto">
          <a:xfrm>
            <a:off x="347929" y="3418653"/>
            <a:ext cx="4696681" cy="362984"/>
          </a:xfrm>
          <a:prstGeom prst="rect">
            <a:avLst/>
          </a:prstGeom>
          <a:noFill/>
          <a:ln w="9525">
            <a:noFill/>
            <a:miter lim="800000"/>
            <a:headEnd/>
            <a:tailEnd/>
          </a:ln>
        </p:spPr>
        <p:txBody>
          <a:bodyPr wrap="square" rtlCol="0">
            <a:spAutoFit/>
          </a:bodyPr>
          <a:lstStyle/>
          <a:p>
            <a:pPr eaLnBrk="0" hangingPunct="0">
              <a:lnSpc>
                <a:spcPct val="105000"/>
              </a:lnSpc>
            </a:pPr>
            <a:r>
              <a:rPr lang="en-US" b="1"/>
              <a:t>Heat Pump Market Potential</a:t>
            </a:r>
            <a:endParaRPr lang="en-US" sz="2000" b="1"/>
          </a:p>
        </p:txBody>
      </p:sp>
      <p:sp>
        <p:nvSpPr>
          <p:cNvPr id="11" name="TextBox 10">
            <a:extLst>
              <a:ext uri="{FF2B5EF4-FFF2-40B4-BE49-F238E27FC236}">
                <a16:creationId xmlns:a16="http://schemas.microsoft.com/office/drawing/2014/main" id="{4684ED0C-853A-6246-A68F-7E543C658D4C}"/>
              </a:ext>
            </a:extLst>
          </p:cNvPr>
          <p:cNvSpPr txBox="1"/>
          <p:nvPr/>
        </p:nvSpPr>
        <p:spPr bwMode="auto">
          <a:xfrm>
            <a:off x="499683" y="5820134"/>
            <a:ext cx="8143617" cy="653833"/>
          </a:xfrm>
          <a:prstGeom prst="rect">
            <a:avLst/>
          </a:prstGeom>
          <a:noFill/>
          <a:ln w="9525">
            <a:noFill/>
            <a:miter lim="800000"/>
            <a:headEnd/>
            <a:tailEnd/>
          </a:ln>
        </p:spPr>
        <p:txBody>
          <a:bodyPr wrap="square" rtlCol="0" anchor="t">
            <a:spAutoFit/>
          </a:bodyPr>
          <a:lstStyle/>
          <a:p>
            <a:pPr algn="ctr" eaLnBrk="0" hangingPunct="0">
              <a:lnSpc>
                <a:spcPct val="105000"/>
              </a:lnSpc>
            </a:pPr>
            <a:r>
              <a:rPr lang="en-US">
                <a:solidFill>
                  <a:schemeClr val="bg1"/>
                </a:solidFill>
              </a:rPr>
              <a:t>By upgrading to a Demand Defrost Option, homeowners reduce energy usage compared to Time/Temp Defrost Control, saving them $$$.</a:t>
            </a:r>
            <a:endParaRPr lang="en-US" sz="2000">
              <a:solidFill>
                <a:schemeClr val="bg1"/>
              </a:solidFill>
              <a:cs typeface="Arial"/>
            </a:endParaRPr>
          </a:p>
        </p:txBody>
      </p:sp>
      <p:sp>
        <p:nvSpPr>
          <p:cNvPr id="5" name="Right Arrow 4">
            <a:extLst>
              <a:ext uri="{FF2B5EF4-FFF2-40B4-BE49-F238E27FC236}">
                <a16:creationId xmlns:a16="http://schemas.microsoft.com/office/drawing/2014/main" id="{43BE5163-D1E3-7C41-9603-64187EFE122E}"/>
              </a:ext>
            </a:extLst>
          </p:cNvPr>
          <p:cNvSpPr/>
          <p:nvPr/>
        </p:nvSpPr>
        <p:spPr bwMode="auto">
          <a:xfrm rot="5400000" flipH="1" flipV="1">
            <a:off x="2105557" y="4875198"/>
            <a:ext cx="417653" cy="395185"/>
          </a:xfrm>
          <a:prstGeom prst="rightArrow">
            <a:avLst/>
          </a:prstGeom>
          <a:solidFill>
            <a:schemeClr val="accent2">
              <a:lumMod val="7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4" name="TextBox 13">
            <a:extLst>
              <a:ext uri="{FF2B5EF4-FFF2-40B4-BE49-F238E27FC236}">
                <a16:creationId xmlns:a16="http://schemas.microsoft.com/office/drawing/2014/main" id="{43C7025C-AC6A-9144-9834-AEB551B91981}"/>
              </a:ext>
            </a:extLst>
          </p:cNvPr>
          <p:cNvSpPr txBox="1"/>
          <p:nvPr/>
        </p:nvSpPr>
        <p:spPr bwMode="auto">
          <a:xfrm>
            <a:off x="-1418897" y="2890345"/>
            <a:ext cx="184731" cy="393056"/>
          </a:xfrm>
          <a:prstGeom prst="rect">
            <a:avLst/>
          </a:prstGeom>
          <a:noFill/>
          <a:ln w="9525">
            <a:noFill/>
            <a:miter lim="800000"/>
            <a:headEnd/>
            <a:tailEnd/>
          </a:ln>
        </p:spPr>
        <p:txBody>
          <a:bodyPr wrap="none" rtlCol="0">
            <a:spAutoFit/>
          </a:bodyPr>
          <a:lstStyle/>
          <a:p>
            <a:pPr eaLnBrk="0" hangingPunct="0">
              <a:lnSpc>
                <a:spcPct val="105000"/>
              </a:lnSpc>
            </a:pPr>
            <a:endParaRPr lang="en-US" sz="2000" err="1"/>
          </a:p>
        </p:txBody>
      </p:sp>
    </p:spTree>
    <p:extLst>
      <p:ext uri="{BB962C8B-B14F-4D97-AF65-F5344CB8AC3E}">
        <p14:creationId xmlns:p14="http://schemas.microsoft.com/office/powerpoint/2010/main" val="9694009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0768-6143-2340-B2B2-0AC29889B0C0}"/>
              </a:ext>
            </a:extLst>
          </p:cNvPr>
          <p:cNvSpPr>
            <a:spLocks noGrp="1"/>
          </p:cNvSpPr>
          <p:nvPr>
            <p:ph type="title"/>
          </p:nvPr>
        </p:nvSpPr>
        <p:spPr/>
        <p:txBody>
          <a:bodyPr/>
          <a:lstStyle/>
          <a:p>
            <a:r>
              <a:rPr lang="en-US"/>
              <a:t>What The Pro’s Are Saying</a:t>
            </a:r>
          </a:p>
        </p:txBody>
      </p:sp>
      <p:sp>
        <p:nvSpPr>
          <p:cNvPr id="3" name="Content Placeholder 2">
            <a:extLst>
              <a:ext uri="{FF2B5EF4-FFF2-40B4-BE49-F238E27FC236}">
                <a16:creationId xmlns:a16="http://schemas.microsoft.com/office/drawing/2014/main" id="{E59DED6E-7F1C-A340-8B1D-B15E625AFABD}"/>
              </a:ext>
            </a:extLst>
          </p:cNvPr>
          <p:cNvSpPr>
            <a:spLocks noGrp="1"/>
          </p:cNvSpPr>
          <p:nvPr>
            <p:ph sz="quarter" idx="10"/>
          </p:nvPr>
        </p:nvSpPr>
        <p:spPr>
          <a:xfrm>
            <a:off x="409575" y="1339850"/>
            <a:ext cx="3802829" cy="1146496"/>
          </a:xfrm>
        </p:spPr>
        <p:txBody>
          <a:bodyPr/>
          <a:lstStyle/>
          <a:p>
            <a:pPr marL="0" indent="0">
              <a:buNone/>
            </a:pPr>
            <a:r>
              <a:rPr lang="en-US" sz="1600" i="1">
                <a:solidFill>
                  <a:schemeClr val="tx2"/>
                </a:solidFill>
              </a:rPr>
              <a:t>“Very easy to install and to setup. Make my heat-pump work like a charm.”</a:t>
            </a:r>
            <a:endParaRPr lang="en-US" sz="1600">
              <a:solidFill>
                <a:schemeClr val="tx2"/>
              </a:solidFill>
            </a:endParaRPr>
          </a:p>
          <a:p>
            <a:pPr marL="0" indent="0">
              <a:buNone/>
            </a:pPr>
            <a:r>
              <a:rPr lang="en-US" sz="1600"/>
              <a:t>	January 20, 2016 – Denis</a:t>
            </a:r>
          </a:p>
          <a:p>
            <a:pPr marL="0" indent="0">
              <a:buNone/>
            </a:pPr>
            <a:endParaRPr lang="en-US" sz="1600"/>
          </a:p>
        </p:txBody>
      </p:sp>
      <p:sp>
        <p:nvSpPr>
          <p:cNvPr id="4" name="Content Placeholder 2">
            <a:extLst>
              <a:ext uri="{FF2B5EF4-FFF2-40B4-BE49-F238E27FC236}">
                <a16:creationId xmlns:a16="http://schemas.microsoft.com/office/drawing/2014/main" id="{EAB6C6E1-3611-8449-B30C-0F3F7E3E943C}"/>
              </a:ext>
            </a:extLst>
          </p:cNvPr>
          <p:cNvSpPr txBox="1">
            <a:spLocks/>
          </p:cNvSpPr>
          <p:nvPr/>
        </p:nvSpPr>
        <p:spPr bwMode="auto">
          <a:xfrm>
            <a:off x="409575" y="2565508"/>
            <a:ext cx="3802829" cy="263624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600" i="1">
                <a:solidFill>
                  <a:schemeClr val="tx2"/>
                </a:solidFill>
              </a:rPr>
              <a:t>“Excellent product if you want to save money on your heat pump that has a dumb timer based defrost. Installed this in under an hour and now have demand defrost on my two year old Goodman unit. Went from hourly defrosts of nearly no build up to a defrost every 4 hours on a dry day and about every 45 minutes during a freezing rain storm. If in doubt... Buy it!”</a:t>
            </a:r>
          </a:p>
          <a:p>
            <a:pPr marL="0" indent="0">
              <a:buNone/>
            </a:pPr>
            <a:r>
              <a:rPr lang="en-US" sz="1600"/>
              <a:t>	January 25, 2017 - S. Begin</a:t>
            </a:r>
          </a:p>
        </p:txBody>
      </p:sp>
      <p:sp>
        <p:nvSpPr>
          <p:cNvPr id="6" name="Content Placeholder 2">
            <a:extLst>
              <a:ext uri="{FF2B5EF4-FFF2-40B4-BE49-F238E27FC236}">
                <a16:creationId xmlns:a16="http://schemas.microsoft.com/office/drawing/2014/main" id="{557D73E1-184C-8B4E-9ED0-112940E6CC62}"/>
              </a:ext>
            </a:extLst>
          </p:cNvPr>
          <p:cNvSpPr txBox="1">
            <a:spLocks/>
          </p:cNvSpPr>
          <p:nvPr/>
        </p:nvSpPr>
        <p:spPr bwMode="auto">
          <a:xfrm>
            <a:off x="409574" y="5418691"/>
            <a:ext cx="4162425" cy="1146496"/>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600" i="1">
                <a:solidFill>
                  <a:schemeClr val="tx2"/>
                </a:solidFill>
              </a:rPr>
              <a:t>“Extremely easy to install would buy again.” </a:t>
            </a:r>
            <a:endParaRPr lang="en-US" sz="1200" kern="0"/>
          </a:p>
          <a:p>
            <a:pPr marL="0" indent="0">
              <a:buNone/>
            </a:pPr>
            <a:r>
              <a:rPr lang="en-US" sz="1600"/>
              <a:t>	December 13, 2018 – D. Miller</a:t>
            </a:r>
            <a:endParaRPr lang="en-US" sz="1200" kern="0"/>
          </a:p>
          <a:p>
            <a:pPr marL="0" indent="0">
              <a:buFont typeface="Arial" panose="020B0604020202020204" pitchFamily="34" charset="0"/>
              <a:buNone/>
            </a:pPr>
            <a:endParaRPr lang="en-US" sz="1200" kern="0"/>
          </a:p>
        </p:txBody>
      </p:sp>
      <p:sp>
        <p:nvSpPr>
          <p:cNvPr id="7" name="Content Placeholder 2">
            <a:extLst>
              <a:ext uri="{FF2B5EF4-FFF2-40B4-BE49-F238E27FC236}">
                <a16:creationId xmlns:a16="http://schemas.microsoft.com/office/drawing/2014/main" id="{63BC73BC-A372-964B-980F-BA1EFC0EEE73}"/>
              </a:ext>
            </a:extLst>
          </p:cNvPr>
          <p:cNvSpPr txBox="1">
            <a:spLocks/>
          </p:cNvSpPr>
          <p:nvPr/>
        </p:nvSpPr>
        <p:spPr bwMode="auto">
          <a:xfrm>
            <a:off x="4724721" y="1339850"/>
            <a:ext cx="3802829" cy="1146496"/>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600" i="1">
                <a:solidFill>
                  <a:schemeClr val="tx2"/>
                </a:solidFill>
              </a:rPr>
              <a:t>“Programming the settings was simple and I set it for low energy use. It’s operating beautifully.”</a:t>
            </a:r>
          </a:p>
          <a:p>
            <a:pPr marL="0" indent="0">
              <a:buNone/>
            </a:pPr>
            <a:r>
              <a:rPr lang="en-US" sz="1200" kern="0"/>
              <a:t>	</a:t>
            </a:r>
            <a:r>
              <a:rPr lang="en-US" sz="1600"/>
              <a:t>January 4, 2019 – U. </a:t>
            </a:r>
            <a:r>
              <a:rPr lang="en-US" sz="1600" err="1"/>
              <a:t>Huren</a:t>
            </a:r>
            <a:endParaRPr lang="en-US" sz="1200" kern="0"/>
          </a:p>
        </p:txBody>
      </p:sp>
      <p:pic>
        <p:nvPicPr>
          <p:cNvPr id="9" name="Picture 8" descr="A picture containing person, outdoor, table, man&#10;&#10;Description automatically generated">
            <a:extLst>
              <a:ext uri="{FF2B5EF4-FFF2-40B4-BE49-F238E27FC236}">
                <a16:creationId xmlns:a16="http://schemas.microsoft.com/office/drawing/2014/main" id="{FEB06127-431E-0B47-909F-43031931B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54" t="2176" r="34832" b="29397"/>
          <a:stretch/>
        </p:blipFill>
        <p:spPr>
          <a:xfrm>
            <a:off x="4798033" y="2565508"/>
            <a:ext cx="2188394" cy="2605537"/>
          </a:xfrm>
          <a:prstGeom prst="rect">
            <a:avLst/>
          </a:prstGeom>
        </p:spPr>
      </p:pic>
      <p:pic>
        <p:nvPicPr>
          <p:cNvPr id="11" name="Picture 10" descr="A picture containing person, indoor, refrigerator, kitchen&#10;&#10;Description automatically generated">
            <a:extLst>
              <a:ext uri="{FF2B5EF4-FFF2-40B4-BE49-F238E27FC236}">
                <a16:creationId xmlns:a16="http://schemas.microsoft.com/office/drawing/2014/main" id="{926CD917-BE43-1941-BB24-88A280C122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53" t="1799" r="6674" b="16568"/>
          <a:stretch/>
        </p:blipFill>
        <p:spPr>
          <a:xfrm>
            <a:off x="6626135" y="3462966"/>
            <a:ext cx="1797978" cy="2606188"/>
          </a:xfrm>
          <a:prstGeom prst="rect">
            <a:avLst/>
          </a:prstGeom>
        </p:spPr>
      </p:pic>
    </p:spTree>
    <p:extLst>
      <p:ext uri="{BB962C8B-B14F-4D97-AF65-F5344CB8AC3E}">
        <p14:creationId xmlns:p14="http://schemas.microsoft.com/office/powerpoint/2010/main" val="3389864485"/>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1" ma:contentTypeDescription="Create a new document." ma:contentTypeScope="" ma:versionID="3489cb44808f7fb1d417803ef7ce2439">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1af0a96f6412c0d68c610ade911a2de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4bdea60-961a-45ce-8483-8bca3789982a">
      <UserInfo>
        <DisplayName>Johnson, Sandy L [COMRES/WR/STL]</DisplayName>
        <AccountId>23</AccountId>
        <AccountType/>
      </UserInfo>
      <UserInfo>
        <DisplayName>Muenter, Michael [External/Creatives On Call]</DisplayName>
        <AccountId>17</AccountId>
        <AccountType/>
      </UserInfo>
      <UserInfo>
        <DisplayName>Young, Emily [COMRES/WR/STL]</DisplayName>
        <AccountId>12</AccountId>
        <AccountType/>
      </UserInfo>
      <UserInfo>
        <DisplayName>Todd, Kelsey [COMRES/WR/US]</DisplayName>
        <AccountId>7</AccountId>
        <AccountType/>
      </UserInfo>
      <UserInfo>
        <DisplayName>Lucas, Brad [COMRES/WR/STL]</DisplayName>
        <AccountId>24</AccountId>
        <AccountType/>
      </UserInfo>
      <UserInfo>
        <DisplayName>Sioco, Anna Katrina [COMRES/WR/PH]</DisplayName>
        <AccountId>25</AccountId>
        <AccountType/>
      </UserInfo>
    </SharedWithUsers>
  </documentManagement>
</p:properties>
</file>

<file path=customXml/itemProps1.xml><?xml version="1.0" encoding="utf-8"?>
<ds:datastoreItem xmlns:ds="http://schemas.openxmlformats.org/officeDocument/2006/customXml" ds:itemID="{9E25B7B9-73EA-49C8-AD17-885DD2E1D110}">
  <ds:schemaRefs>
    <ds:schemaRef ds:uri="http://schemas.microsoft.com/sharepoint/v3/contenttype/forms"/>
  </ds:schemaRefs>
</ds:datastoreItem>
</file>

<file path=customXml/itemProps2.xml><?xml version="1.0" encoding="utf-8"?>
<ds:datastoreItem xmlns:ds="http://schemas.openxmlformats.org/officeDocument/2006/customXml" ds:itemID="{141DDAC7-5668-4495-BA54-18D754085FE2}">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256DF3-0047-43F2-B470-9700BFF2A2C3}">
  <ds:schemaRefs>
    <ds:schemaRef ds:uri="041154c1-ebbe-4100-bcee-c3996a1e5f31"/>
    <ds:schemaRef ds:uri="14bdea60-961a-45ce-8483-8bca3789982a"/>
    <ds:schemaRef ds:uri="5beaff15-4f14-44d4-a2a7-3aaee9ec44b1"/>
    <ds:schemaRef ds:uri="9ba12ef7-2d76-4617-8447-a8d3563f79f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TotalTime>
  <Words>2560</Words>
  <Application>Microsoft Office PowerPoint</Application>
  <PresentationFormat>On-screen Show (4:3)</PresentationFormat>
  <Paragraphs>440</Paragraphs>
  <Slides>32</Slides>
  <Notes>3</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Courier New</vt:lpstr>
      <vt:lpstr>Segoe UI Symbol</vt:lpstr>
      <vt:lpstr>Times</vt:lpstr>
      <vt:lpstr>Emerson Master Design</vt:lpstr>
      <vt:lpstr>PowerPoint Presentation</vt:lpstr>
      <vt:lpstr>PowerPoint Presentation</vt:lpstr>
      <vt:lpstr>Introduction</vt:lpstr>
      <vt:lpstr>Demand Defrost</vt:lpstr>
      <vt:lpstr>Eliminate Ice Build Up</vt:lpstr>
      <vt:lpstr>Top Line Features and Benefits </vt:lpstr>
      <vt:lpstr>47D01U-843 Competitive Comparison</vt:lpstr>
      <vt:lpstr>Business Case</vt:lpstr>
      <vt:lpstr>What The Pro’s Are Saying</vt:lpstr>
      <vt:lpstr>PowerPoint Presentation</vt:lpstr>
      <vt:lpstr>Introduction</vt:lpstr>
      <vt:lpstr>Applications</vt:lpstr>
      <vt:lpstr>Specifications</vt:lpstr>
      <vt:lpstr>Compatible with top manufacturer heat pumps</vt:lpstr>
      <vt:lpstr>Troubleshooting</vt:lpstr>
      <vt:lpstr>Troubleshooting cont.</vt:lpstr>
      <vt:lpstr>WR Mobile App</vt:lpstr>
      <vt:lpstr>WR Mobile App </vt:lpstr>
      <vt:lpstr>White-Rodgers Cross Reference</vt:lpstr>
      <vt:lpstr>Wholesale Resource Site</vt:lpstr>
      <vt:lpstr>Why Contractors Trust White-Rodgers</vt:lpstr>
      <vt:lpstr>PowerPoint Presentation</vt:lpstr>
      <vt:lpstr>What’s In The Box?</vt:lpstr>
      <vt:lpstr>Integrated Value-added Features</vt:lpstr>
      <vt:lpstr>Instructions</vt:lpstr>
      <vt:lpstr>Quick Set Up Configuration with Matrix LED</vt:lpstr>
      <vt:lpstr>Installation &amp; Wiring</vt:lpstr>
      <vt:lpstr>Learn to install the 47D01U-843 Universal Defrost Control</vt:lpstr>
      <vt:lpstr>Tech Tip: High Pressure and Low Pressure Monitoring and Fault Codes</vt:lpstr>
      <vt:lpstr>Outdoor (OAT) and Coil (OCT) Sensor</vt:lpstr>
      <vt:lpstr>Troubleshooting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Emily [COMRES/WR/STL]</dc:creator>
  <cp:lastModifiedBy>Kasey</cp:lastModifiedBy>
  <cp:revision>3</cp:revision>
  <dcterms:created xsi:type="dcterms:W3CDTF">2020-03-26T20:53:05Z</dcterms:created>
  <dcterms:modified xsi:type="dcterms:W3CDTF">2021-02-10T20:38:49Z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ies>
</file>